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1" r:id="rId1"/>
  </p:sldMasterIdLst>
  <p:notesMasterIdLst>
    <p:notesMasterId r:id="rId44"/>
  </p:notesMasterIdLst>
  <p:sldIdLst>
    <p:sldId id="256" r:id="rId2"/>
    <p:sldId id="496" r:id="rId3"/>
    <p:sldId id="469" r:id="rId4"/>
    <p:sldId id="470" r:id="rId5"/>
    <p:sldId id="471" r:id="rId6"/>
    <p:sldId id="497" r:id="rId7"/>
    <p:sldId id="472" r:id="rId8"/>
    <p:sldId id="473" r:id="rId9"/>
    <p:sldId id="474" r:id="rId10"/>
    <p:sldId id="475" r:id="rId11"/>
    <p:sldId id="476" r:id="rId12"/>
    <p:sldId id="477" r:id="rId13"/>
    <p:sldId id="478" r:id="rId14"/>
    <p:sldId id="479" r:id="rId15"/>
    <p:sldId id="507" r:id="rId16"/>
    <p:sldId id="500" r:id="rId17"/>
    <p:sldId id="499" r:id="rId18"/>
    <p:sldId id="510" r:id="rId19"/>
    <p:sldId id="511" r:id="rId20"/>
    <p:sldId id="481" r:id="rId21"/>
    <p:sldId id="482" r:id="rId22"/>
    <p:sldId id="504" r:id="rId23"/>
    <p:sldId id="483" r:id="rId24"/>
    <p:sldId id="484" r:id="rId25"/>
    <p:sldId id="485" r:id="rId26"/>
    <p:sldId id="486" r:id="rId27"/>
    <p:sldId id="487" r:id="rId28"/>
    <p:sldId id="505" r:id="rId29"/>
    <p:sldId id="498" r:id="rId30"/>
    <p:sldId id="488" r:id="rId31"/>
    <p:sldId id="489" r:id="rId32"/>
    <p:sldId id="490" r:id="rId33"/>
    <p:sldId id="491" r:id="rId34"/>
    <p:sldId id="492" r:id="rId35"/>
    <p:sldId id="493" r:id="rId36"/>
    <p:sldId id="494" r:id="rId37"/>
    <p:sldId id="495" r:id="rId38"/>
    <p:sldId id="501" r:id="rId39"/>
    <p:sldId id="502" r:id="rId40"/>
    <p:sldId id="509" r:id="rId41"/>
    <p:sldId id="458" r:id="rId42"/>
    <p:sldId id="459" r:id="rId43"/>
  </p:sldIdLst>
  <p:sldSz cx="9144000" cy="6858000" type="screen4x3"/>
  <p:notesSz cx="7102475" cy="8991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608013" indent="-15081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217613" indent="-30321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827213" indent="-45561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436813" indent="-60801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800000"/>
    <a:srgbClr val="000099"/>
    <a:srgbClr val="000000"/>
    <a:srgbClr val="00863D"/>
    <a:srgbClr val="5A9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332" y="48"/>
      </p:cViewPr>
      <p:guideLst>
        <p:guide orient="horz" pos="21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emf"/><Relationship Id="rId1" Type="http://schemas.openxmlformats.org/officeDocument/2006/relationships/image" Target="../media/image3.emf"/><Relationship Id="rId4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4" Type="http://schemas.openxmlformats.org/officeDocument/2006/relationships/image" Target="../media/image64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Relationship Id="rId5" Type="http://schemas.openxmlformats.org/officeDocument/2006/relationships/image" Target="../media/image56.wmf"/><Relationship Id="rId4" Type="http://schemas.openxmlformats.org/officeDocument/2006/relationships/image" Target="../media/image6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4" Type="http://schemas.openxmlformats.org/officeDocument/2006/relationships/image" Target="../media/image7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image" Target="../media/image83.wmf"/><Relationship Id="rId7" Type="http://schemas.openxmlformats.org/officeDocument/2006/relationships/image" Target="../media/image87.wmf"/><Relationship Id="rId12" Type="http://schemas.openxmlformats.org/officeDocument/2006/relationships/image" Target="../media/image92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86.wmf"/><Relationship Id="rId11" Type="http://schemas.openxmlformats.org/officeDocument/2006/relationships/image" Target="../media/image91.wmf"/><Relationship Id="rId5" Type="http://schemas.openxmlformats.org/officeDocument/2006/relationships/image" Target="../media/image85.wmf"/><Relationship Id="rId10" Type="http://schemas.openxmlformats.org/officeDocument/2006/relationships/image" Target="../media/image90.wmf"/><Relationship Id="rId4" Type="http://schemas.openxmlformats.org/officeDocument/2006/relationships/image" Target="../media/image84.wmf"/><Relationship Id="rId9" Type="http://schemas.openxmlformats.org/officeDocument/2006/relationships/image" Target="../media/image89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emf"/><Relationship Id="rId4" Type="http://schemas.openxmlformats.org/officeDocument/2006/relationships/image" Target="../media/image120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wmf"/><Relationship Id="rId1" Type="http://schemas.openxmlformats.org/officeDocument/2006/relationships/image" Target="../media/image122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7" Type="http://schemas.openxmlformats.org/officeDocument/2006/relationships/image" Target="../media/image131.wmf"/><Relationship Id="rId2" Type="http://schemas.openxmlformats.org/officeDocument/2006/relationships/image" Target="../media/image126.emf"/><Relationship Id="rId1" Type="http://schemas.openxmlformats.org/officeDocument/2006/relationships/image" Target="../media/image125.wmf"/><Relationship Id="rId6" Type="http://schemas.openxmlformats.org/officeDocument/2006/relationships/image" Target="../media/image130.emf"/><Relationship Id="rId5" Type="http://schemas.openxmlformats.org/officeDocument/2006/relationships/image" Target="../media/image129.wmf"/><Relationship Id="rId4" Type="http://schemas.openxmlformats.org/officeDocument/2006/relationships/image" Target="../media/image12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e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emf"/><Relationship Id="rId4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816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2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37EA6E05-9FB8-4DCC-9BE3-ADE3EE6F2640}" type="datetimeFigureOut">
              <a:rPr lang="zh-CN" altLang="en-US"/>
              <a:pPr>
                <a:defRPr/>
              </a:pPr>
              <a:t>2018-12-01</a:t>
            </a:fld>
            <a:endParaRPr lang="zh-CN" altLang="en-US"/>
          </a:p>
        </p:txBody>
      </p:sp>
      <p:sp>
        <p:nvSpPr>
          <p:cNvPr id="20484" name="幻灯片图像占位符 3"/>
          <p:cNvSpPr>
            <a:spLocks noGrp="1" noChangeArrowheads="1"/>
          </p:cNvSpPr>
          <p:nvPr>
            <p:ph type="sldImg" idx="2"/>
          </p:nvPr>
        </p:nvSpPr>
        <p:spPr bwMode="auto">
          <a:xfrm>
            <a:off x="1303338" y="674688"/>
            <a:ext cx="44958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270375"/>
            <a:ext cx="5683250" cy="404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540750"/>
            <a:ext cx="307816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540750"/>
            <a:ext cx="307816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31841444-8C05-4B64-B6DE-A5C2EC0933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60801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121761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82721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243681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6"/>
          <p:cNvSpPr>
            <a:spLocks noGrp="1" noChangeArrowheads="1"/>
          </p:cNvSpPr>
          <p:nvPr>
            <p:ph idx="1"/>
          </p:nvPr>
        </p:nvSpPr>
        <p:spPr bwMode="auto">
          <a:xfrm>
            <a:off x="456042" y="832792"/>
            <a:ext cx="8230759" cy="554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0" dirty="0" smtClean="0"/>
              <a:t>单击此处编辑母版文本样式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768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43471BF2-2D56-4A2E-8361-A1FDD3BBBF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2331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zh-CN" altLang="en-US" noProof="0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EF473D67-5360-4FB9-BED6-1986B08974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7494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4E90DE40-8C16-4711-8886-84BB8E7FEB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0936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6226" y="103188"/>
            <a:ext cx="2060575" cy="59531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2913" y="103188"/>
            <a:ext cx="6030912" cy="59531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BE0F8A0D-6DAB-4FE4-84AE-D6D7EFFB2A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7065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42914" y="103188"/>
            <a:ext cx="8243887" cy="5953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F08A1F4D-6F0A-48AC-A21A-EBC066979D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3304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914" y="103188"/>
            <a:ext cx="8243887" cy="131445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4561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2"/>
            <a:ext cx="4038600" cy="21510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03663"/>
            <a:ext cx="4038600" cy="215265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C24E7E39-E0EF-4F12-A39E-DC7A2EABCA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2916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116633"/>
            <a:ext cx="9143999" cy="1301007"/>
          </a:xfrm>
          <a:solidFill>
            <a:schemeClr val="bg1"/>
          </a:solidFill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1"/>
            <a:ext cx="8229600" cy="4456113"/>
          </a:xfrm>
        </p:spPr>
        <p:txBody>
          <a:bodyPr/>
          <a:lstStyle/>
          <a:p>
            <a:pPr lvl="0"/>
            <a:endParaRPr lang="zh-CN" altLang="en-US" noProof="0" dirty="0" smtClean="0"/>
          </a:p>
        </p:txBody>
      </p:sp>
      <p:sp>
        <p:nvSpPr>
          <p:cNvPr id="4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80F2D718-2996-4F68-8B04-0952A3D618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2626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42914" y="103188"/>
            <a:ext cx="8243887" cy="131445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2"/>
            <a:ext cx="4038600" cy="21510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2"/>
            <a:ext cx="4038600" cy="21510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03663"/>
            <a:ext cx="4038600" cy="215265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03663"/>
            <a:ext cx="4038600" cy="215265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EFE7DFDA-EAA5-47FF-AEE3-0C5C6A6C76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40563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6"/>
          <p:cNvSpPr>
            <a:spLocks noGrp="1" noChangeArrowheads="1"/>
          </p:cNvSpPr>
          <p:nvPr>
            <p:ph idx="1"/>
          </p:nvPr>
        </p:nvSpPr>
        <p:spPr bwMode="auto">
          <a:xfrm>
            <a:off x="456042" y="832792"/>
            <a:ext cx="8230759" cy="554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0" dirty="0" smtClean="0"/>
              <a:t>单击此处编辑母版文本样式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82321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94123"/>
          </a:xfrm>
        </p:spPr>
        <p:txBody>
          <a:bodyPr/>
          <a:lstStyle>
            <a:lvl1pPr>
              <a:defRPr sz="48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extLst/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69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6"/>
          <p:cNvSpPr>
            <a:spLocks noGrp="1" noChangeArrowheads="1"/>
          </p:cNvSpPr>
          <p:nvPr>
            <p:ph idx="1"/>
          </p:nvPr>
        </p:nvSpPr>
        <p:spPr bwMode="auto">
          <a:xfrm>
            <a:off x="456042" y="832792"/>
            <a:ext cx="8230759" cy="554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0" dirty="0" smtClean="0"/>
              <a:t>单击此处编辑母版文本样式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38397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32793"/>
            <a:ext cx="8229600" cy="68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8" name="Rectangle 46"/>
          <p:cNvSpPr>
            <a:spLocks noGrp="1" noChangeArrowheads="1"/>
          </p:cNvSpPr>
          <p:nvPr>
            <p:ph idx="1"/>
          </p:nvPr>
        </p:nvSpPr>
        <p:spPr bwMode="auto">
          <a:xfrm>
            <a:off x="456042" y="1600201"/>
            <a:ext cx="8230759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noProof="0" dirty="0" smtClean="0"/>
              <a:t>单击此处编辑母版文本样式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60410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8805863" cy="6858000"/>
            <a:chOff x="0" y="0"/>
            <a:chExt cx="5547" cy="4320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 rot="-215207">
              <a:off x="3690" y="234"/>
              <a:ext cx="1857" cy="3625"/>
              <a:chOff x="3010" y="778"/>
              <a:chExt cx="1857" cy="3625"/>
            </a:xfrm>
          </p:grpSpPr>
          <p:sp>
            <p:nvSpPr>
              <p:cNvPr id="39" name="Freeform 4"/>
              <p:cNvSpPr>
                <a:spLocks/>
              </p:cNvSpPr>
              <p:nvPr userDrawn="1"/>
            </p:nvSpPr>
            <p:spPr bwMode="ltGray">
              <a:xfrm rot="12185230" flipV="1">
                <a:off x="3534" y="778"/>
                <a:ext cx="1333" cy="1485"/>
              </a:xfrm>
              <a:custGeom>
                <a:avLst/>
                <a:gdLst>
                  <a:gd name="T0" fmla="*/ 2147483646 w 596"/>
                  <a:gd name="T1" fmla="*/ 2147483646 h 666"/>
                  <a:gd name="T2" fmla="*/ 1422315941 w 596"/>
                  <a:gd name="T3" fmla="*/ 2147483646 h 666"/>
                  <a:gd name="T4" fmla="*/ 0 w 596"/>
                  <a:gd name="T5" fmla="*/ 2147483646 h 666"/>
                  <a:gd name="T6" fmla="*/ 989876552 w 596"/>
                  <a:gd name="T7" fmla="*/ 2147483646 h 666"/>
                  <a:gd name="T8" fmla="*/ 2147483646 w 596"/>
                  <a:gd name="T9" fmla="*/ 2147483646 h 666"/>
                  <a:gd name="T10" fmla="*/ 2147483646 w 596"/>
                  <a:gd name="T11" fmla="*/ 2147483646 h 666"/>
                  <a:gd name="T12" fmla="*/ 2147483646 w 596"/>
                  <a:gd name="T13" fmla="*/ 2147483646 h 666"/>
                  <a:gd name="T14" fmla="*/ 2147483646 w 596"/>
                  <a:gd name="T15" fmla="*/ 413694843 h 666"/>
                  <a:gd name="T16" fmla="*/ 2147483646 w 596"/>
                  <a:gd name="T17" fmla="*/ 2056764444 h 666"/>
                  <a:gd name="T18" fmla="*/ 2147483646 w 596"/>
                  <a:gd name="T19" fmla="*/ 2147483646 h 666"/>
                  <a:gd name="T20" fmla="*/ 2147483646 w 596"/>
                  <a:gd name="T21" fmla="*/ 2147483646 h 666"/>
                  <a:gd name="T22" fmla="*/ 2147483646 w 596"/>
                  <a:gd name="T23" fmla="*/ 2147483646 h 666"/>
                  <a:gd name="T24" fmla="*/ 2147483646 w 596"/>
                  <a:gd name="T25" fmla="*/ 2147483646 h 666"/>
                  <a:gd name="T26" fmla="*/ 2147483646 w 596"/>
                  <a:gd name="T27" fmla="*/ 2147483646 h 666"/>
                  <a:gd name="T28" fmla="*/ 2147483646 w 596"/>
                  <a:gd name="T29" fmla="*/ 2147483646 h 666"/>
                  <a:gd name="T30" fmla="*/ 2147483646 w 596"/>
                  <a:gd name="T31" fmla="*/ 2147483646 h 666"/>
                  <a:gd name="T32" fmla="*/ 2147483646 w 596"/>
                  <a:gd name="T33" fmla="*/ 2147483646 h 666"/>
                  <a:gd name="T34" fmla="*/ 2147483646 w 596"/>
                  <a:gd name="T35" fmla="*/ 2147483646 h 666"/>
                  <a:gd name="T36" fmla="*/ 2147483646 w 596"/>
                  <a:gd name="T37" fmla="*/ 2147483646 h 666"/>
                  <a:gd name="T38" fmla="*/ 2147483646 w 596"/>
                  <a:gd name="T39" fmla="*/ 2147483646 h 666"/>
                  <a:gd name="T40" fmla="*/ 2147483646 w 596"/>
                  <a:gd name="T41" fmla="*/ 2147483646 h 666"/>
                  <a:gd name="T42" fmla="*/ 2147483646 w 596"/>
                  <a:gd name="T43" fmla="*/ 2147483646 h 666"/>
                  <a:gd name="T44" fmla="*/ 2147483646 w 596"/>
                  <a:gd name="T45" fmla="*/ 2147483646 h 666"/>
                  <a:gd name="T46" fmla="*/ 2147483646 w 596"/>
                  <a:gd name="T47" fmla="*/ 2147483646 h 666"/>
                  <a:gd name="T48" fmla="*/ 2147483646 w 596"/>
                  <a:gd name="T49" fmla="*/ 2147483646 h 666"/>
                  <a:gd name="T50" fmla="*/ 2147483646 w 596"/>
                  <a:gd name="T51" fmla="*/ 2147483646 h 666"/>
                  <a:gd name="T52" fmla="*/ 2147483646 w 596"/>
                  <a:gd name="T53" fmla="*/ 2147483646 h 666"/>
                  <a:gd name="T54" fmla="*/ 2147483646 w 596"/>
                  <a:gd name="T55" fmla="*/ 2147483646 h 666"/>
                  <a:gd name="T56" fmla="*/ 2147483646 w 596"/>
                  <a:gd name="T57" fmla="*/ 2147483646 h 666"/>
                  <a:gd name="T58" fmla="*/ 2147483646 w 596"/>
                  <a:gd name="T59" fmla="*/ 2147483646 h 666"/>
                  <a:gd name="T60" fmla="*/ 2147483646 w 596"/>
                  <a:gd name="T61" fmla="*/ 2147483646 h 666"/>
                  <a:gd name="T62" fmla="*/ 2147483646 w 596"/>
                  <a:gd name="T63" fmla="*/ 2147483646 h 66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96" h="666">
                    <a:moveTo>
                      <a:pt x="22" y="372"/>
                    </a:moveTo>
                    <a:lnTo>
                      <a:pt x="16" y="370"/>
                    </a:lnTo>
                    <a:lnTo>
                      <a:pt x="10" y="360"/>
                    </a:lnTo>
                    <a:lnTo>
                      <a:pt x="6" y="341"/>
                    </a:lnTo>
                    <a:lnTo>
                      <a:pt x="1" y="318"/>
                    </a:lnTo>
                    <a:lnTo>
                      <a:pt x="0" y="289"/>
                    </a:lnTo>
                    <a:lnTo>
                      <a:pt x="0" y="257"/>
                    </a:lnTo>
                    <a:lnTo>
                      <a:pt x="4" y="222"/>
                    </a:lnTo>
                    <a:lnTo>
                      <a:pt x="13" y="187"/>
                    </a:lnTo>
                    <a:lnTo>
                      <a:pt x="25" y="151"/>
                    </a:lnTo>
                    <a:lnTo>
                      <a:pt x="45" y="116"/>
                    </a:lnTo>
                    <a:lnTo>
                      <a:pt x="69" y="84"/>
                    </a:lnTo>
                    <a:lnTo>
                      <a:pt x="101" y="55"/>
                    </a:lnTo>
                    <a:lnTo>
                      <a:pt x="142" y="31"/>
                    </a:lnTo>
                    <a:lnTo>
                      <a:pt x="190" y="13"/>
                    </a:lnTo>
                    <a:lnTo>
                      <a:pt x="247" y="2"/>
                    </a:lnTo>
                    <a:lnTo>
                      <a:pt x="314" y="0"/>
                    </a:lnTo>
                    <a:lnTo>
                      <a:pt x="380" y="9"/>
                    </a:lnTo>
                    <a:lnTo>
                      <a:pt x="436" y="33"/>
                    </a:lnTo>
                    <a:lnTo>
                      <a:pt x="484" y="68"/>
                    </a:lnTo>
                    <a:lnTo>
                      <a:pt x="524" y="113"/>
                    </a:lnTo>
                    <a:lnTo>
                      <a:pt x="554" y="165"/>
                    </a:lnTo>
                    <a:lnTo>
                      <a:pt x="577" y="222"/>
                    </a:lnTo>
                    <a:lnTo>
                      <a:pt x="591" y="284"/>
                    </a:lnTo>
                    <a:lnTo>
                      <a:pt x="596" y="347"/>
                    </a:lnTo>
                    <a:lnTo>
                      <a:pt x="595" y="409"/>
                    </a:lnTo>
                    <a:lnTo>
                      <a:pt x="585" y="469"/>
                    </a:lnTo>
                    <a:lnTo>
                      <a:pt x="566" y="525"/>
                    </a:lnTo>
                    <a:lnTo>
                      <a:pt x="540" y="574"/>
                    </a:lnTo>
                    <a:lnTo>
                      <a:pt x="507" y="615"/>
                    </a:lnTo>
                    <a:lnTo>
                      <a:pt x="465" y="645"/>
                    </a:lnTo>
                    <a:lnTo>
                      <a:pt x="417" y="663"/>
                    </a:lnTo>
                    <a:lnTo>
                      <a:pt x="360" y="666"/>
                    </a:lnTo>
                    <a:lnTo>
                      <a:pt x="389" y="659"/>
                    </a:lnTo>
                    <a:lnTo>
                      <a:pt x="417" y="642"/>
                    </a:lnTo>
                    <a:lnTo>
                      <a:pt x="441" y="617"/>
                    </a:lnTo>
                    <a:lnTo>
                      <a:pt x="463" y="583"/>
                    </a:lnTo>
                    <a:lnTo>
                      <a:pt x="482" y="544"/>
                    </a:lnTo>
                    <a:lnTo>
                      <a:pt x="497" y="501"/>
                    </a:lnTo>
                    <a:lnTo>
                      <a:pt x="509" y="454"/>
                    </a:lnTo>
                    <a:lnTo>
                      <a:pt x="517" y="404"/>
                    </a:lnTo>
                    <a:lnTo>
                      <a:pt x="520" y="355"/>
                    </a:lnTo>
                    <a:lnTo>
                      <a:pt x="519" y="305"/>
                    </a:lnTo>
                    <a:lnTo>
                      <a:pt x="514" y="258"/>
                    </a:lnTo>
                    <a:lnTo>
                      <a:pt x="502" y="213"/>
                    </a:lnTo>
                    <a:lnTo>
                      <a:pt x="485" y="174"/>
                    </a:lnTo>
                    <a:lnTo>
                      <a:pt x="462" y="139"/>
                    </a:lnTo>
                    <a:lnTo>
                      <a:pt x="433" y="112"/>
                    </a:lnTo>
                    <a:lnTo>
                      <a:pt x="397" y="93"/>
                    </a:lnTo>
                    <a:lnTo>
                      <a:pt x="341" y="75"/>
                    </a:lnTo>
                    <a:lnTo>
                      <a:pt x="290" y="65"/>
                    </a:lnTo>
                    <a:lnTo>
                      <a:pt x="246" y="61"/>
                    </a:lnTo>
                    <a:lnTo>
                      <a:pt x="207" y="63"/>
                    </a:lnTo>
                    <a:lnTo>
                      <a:pt x="174" y="71"/>
                    </a:lnTo>
                    <a:lnTo>
                      <a:pt x="146" y="84"/>
                    </a:lnTo>
                    <a:lnTo>
                      <a:pt x="121" y="101"/>
                    </a:lnTo>
                    <a:lnTo>
                      <a:pt x="101" y="123"/>
                    </a:lnTo>
                    <a:lnTo>
                      <a:pt x="84" y="149"/>
                    </a:lnTo>
                    <a:lnTo>
                      <a:pt x="69" y="176"/>
                    </a:lnTo>
                    <a:lnTo>
                      <a:pt x="57" y="206"/>
                    </a:lnTo>
                    <a:lnTo>
                      <a:pt x="48" y="239"/>
                    </a:lnTo>
                    <a:lnTo>
                      <a:pt x="40" y="272"/>
                    </a:lnTo>
                    <a:lnTo>
                      <a:pt x="33" y="305"/>
                    </a:lnTo>
                    <a:lnTo>
                      <a:pt x="28" y="339"/>
                    </a:lnTo>
                    <a:lnTo>
                      <a:pt x="22" y="3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Freeform 5"/>
              <p:cNvSpPr>
                <a:spLocks/>
              </p:cNvSpPr>
              <p:nvPr userDrawn="1"/>
            </p:nvSpPr>
            <p:spPr bwMode="ltGray">
              <a:xfrm rot="12185230" flipV="1">
                <a:off x="4029" y="1802"/>
                <a:ext cx="571" cy="531"/>
              </a:xfrm>
              <a:custGeom>
                <a:avLst/>
                <a:gdLst>
                  <a:gd name="T0" fmla="*/ 0 w 257"/>
                  <a:gd name="T1" fmla="*/ 0 h 237"/>
                  <a:gd name="T2" fmla="*/ 0 w 257"/>
                  <a:gd name="T3" fmla="*/ 2147483646 h 237"/>
                  <a:gd name="T4" fmla="*/ 687877657 w 257"/>
                  <a:gd name="T5" fmla="*/ 2147483646 h 237"/>
                  <a:gd name="T6" fmla="*/ 1218048353 w 257"/>
                  <a:gd name="T7" fmla="*/ 2147483646 h 237"/>
                  <a:gd name="T8" fmla="*/ 2147483646 w 257"/>
                  <a:gd name="T9" fmla="*/ 2147483646 h 237"/>
                  <a:gd name="T10" fmla="*/ 2147483646 w 257"/>
                  <a:gd name="T11" fmla="*/ 2147483646 h 237"/>
                  <a:gd name="T12" fmla="*/ 2147483646 w 257"/>
                  <a:gd name="T13" fmla="*/ 2147483646 h 237"/>
                  <a:gd name="T14" fmla="*/ 2147483646 w 257"/>
                  <a:gd name="T15" fmla="*/ 2147483646 h 237"/>
                  <a:gd name="T16" fmla="*/ 2147483646 w 257"/>
                  <a:gd name="T17" fmla="*/ 2147483646 h 237"/>
                  <a:gd name="T18" fmla="*/ 2147483646 w 257"/>
                  <a:gd name="T19" fmla="*/ 2147483646 h 237"/>
                  <a:gd name="T20" fmla="*/ 2147483646 w 257"/>
                  <a:gd name="T21" fmla="*/ 2147483646 h 237"/>
                  <a:gd name="T22" fmla="*/ 2147483646 w 257"/>
                  <a:gd name="T23" fmla="*/ 2147483646 h 237"/>
                  <a:gd name="T24" fmla="*/ 2147483646 w 257"/>
                  <a:gd name="T25" fmla="*/ 2147483646 h 237"/>
                  <a:gd name="T26" fmla="*/ 2147483646 w 257"/>
                  <a:gd name="T27" fmla="*/ 2147483646 h 237"/>
                  <a:gd name="T28" fmla="*/ 2147483646 w 257"/>
                  <a:gd name="T29" fmla="*/ 2147483646 h 237"/>
                  <a:gd name="T30" fmla="*/ 2147483646 w 257"/>
                  <a:gd name="T31" fmla="*/ 2147483646 h 237"/>
                  <a:gd name="T32" fmla="*/ 2147483646 w 257"/>
                  <a:gd name="T33" fmla="*/ 2147483646 h 237"/>
                  <a:gd name="T34" fmla="*/ 2147483646 w 257"/>
                  <a:gd name="T35" fmla="*/ 2147483646 h 237"/>
                  <a:gd name="T36" fmla="*/ 2147483646 w 257"/>
                  <a:gd name="T37" fmla="*/ 2147483646 h 237"/>
                  <a:gd name="T38" fmla="*/ 2147483646 w 257"/>
                  <a:gd name="T39" fmla="*/ 2147483646 h 237"/>
                  <a:gd name="T40" fmla="*/ 2147483646 w 257"/>
                  <a:gd name="T41" fmla="*/ 2147483646 h 237"/>
                  <a:gd name="T42" fmla="*/ 2147483646 w 257"/>
                  <a:gd name="T43" fmla="*/ 2147483646 h 237"/>
                  <a:gd name="T44" fmla="*/ 2147483646 w 257"/>
                  <a:gd name="T45" fmla="*/ 2147483646 h 237"/>
                  <a:gd name="T46" fmla="*/ 2147483646 w 257"/>
                  <a:gd name="T47" fmla="*/ 2147483646 h 237"/>
                  <a:gd name="T48" fmla="*/ 2147483646 w 257"/>
                  <a:gd name="T49" fmla="*/ 2147483646 h 237"/>
                  <a:gd name="T50" fmla="*/ 2147483646 w 257"/>
                  <a:gd name="T51" fmla="*/ 2147483646 h 237"/>
                  <a:gd name="T52" fmla="*/ 2147483646 w 257"/>
                  <a:gd name="T53" fmla="*/ 2147483646 h 237"/>
                  <a:gd name="T54" fmla="*/ 2147483646 w 257"/>
                  <a:gd name="T55" fmla="*/ 2147483646 h 237"/>
                  <a:gd name="T56" fmla="*/ 2147483646 w 257"/>
                  <a:gd name="T57" fmla="*/ 2147483646 h 237"/>
                  <a:gd name="T58" fmla="*/ 2147483646 w 257"/>
                  <a:gd name="T59" fmla="*/ 2147483646 h 237"/>
                  <a:gd name="T60" fmla="*/ 2147483646 w 257"/>
                  <a:gd name="T61" fmla="*/ 2147483646 h 237"/>
                  <a:gd name="T62" fmla="*/ 2147483646 w 257"/>
                  <a:gd name="T63" fmla="*/ 2147483646 h 237"/>
                  <a:gd name="T64" fmla="*/ 0 w 257"/>
                  <a:gd name="T65" fmla="*/ 0 h 23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57" h="237">
                    <a:moveTo>
                      <a:pt x="0" y="0"/>
                    </a:moveTo>
                    <a:lnTo>
                      <a:pt x="0" y="25"/>
                    </a:lnTo>
                    <a:lnTo>
                      <a:pt x="3" y="50"/>
                    </a:lnTo>
                    <a:lnTo>
                      <a:pt x="6" y="75"/>
                    </a:lnTo>
                    <a:lnTo>
                      <a:pt x="11" y="98"/>
                    </a:lnTo>
                    <a:lnTo>
                      <a:pt x="18" y="119"/>
                    </a:lnTo>
                    <a:lnTo>
                      <a:pt x="27" y="141"/>
                    </a:lnTo>
                    <a:lnTo>
                      <a:pt x="38" y="161"/>
                    </a:lnTo>
                    <a:lnTo>
                      <a:pt x="51" y="178"/>
                    </a:lnTo>
                    <a:lnTo>
                      <a:pt x="67" y="194"/>
                    </a:lnTo>
                    <a:lnTo>
                      <a:pt x="86" y="208"/>
                    </a:lnTo>
                    <a:lnTo>
                      <a:pt x="106" y="219"/>
                    </a:lnTo>
                    <a:lnTo>
                      <a:pt x="131" y="228"/>
                    </a:lnTo>
                    <a:lnTo>
                      <a:pt x="158" y="234"/>
                    </a:lnTo>
                    <a:lnTo>
                      <a:pt x="188" y="237"/>
                    </a:lnTo>
                    <a:lnTo>
                      <a:pt x="220" y="236"/>
                    </a:lnTo>
                    <a:lnTo>
                      <a:pt x="257" y="232"/>
                    </a:lnTo>
                    <a:lnTo>
                      <a:pt x="224" y="227"/>
                    </a:lnTo>
                    <a:lnTo>
                      <a:pt x="195" y="220"/>
                    </a:lnTo>
                    <a:lnTo>
                      <a:pt x="170" y="212"/>
                    </a:lnTo>
                    <a:lnTo>
                      <a:pt x="148" y="204"/>
                    </a:lnTo>
                    <a:lnTo>
                      <a:pt x="128" y="193"/>
                    </a:lnTo>
                    <a:lnTo>
                      <a:pt x="112" y="182"/>
                    </a:lnTo>
                    <a:lnTo>
                      <a:pt x="97" y="169"/>
                    </a:lnTo>
                    <a:lnTo>
                      <a:pt x="84" y="155"/>
                    </a:lnTo>
                    <a:lnTo>
                      <a:pt x="72" y="141"/>
                    </a:lnTo>
                    <a:lnTo>
                      <a:pt x="61" y="125"/>
                    </a:lnTo>
                    <a:lnTo>
                      <a:pt x="52" y="107"/>
                    </a:lnTo>
                    <a:lnTo>
                      <a:pt x="43" y="88"/>
                    </a:lnTo>
                    <a:lnTo>
                      <a:pt x="33" y="69"/>
                    </a:lnTo>
                    <a:lnTo>
                      <a:pt x="23" y="47"/>
                    </a:lnTo>
                    <a:lnTo>
                      <a:pt x="12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Freeform 6"/>
              <p:cNvSpPr>
                <a:spLocks/>
              </p:cNvSpPr>
              <p:nvPr userDrawn="1"/>
            </p:nvSpPr>
            <p:spPr bwMode="ltGray">
              <a:xfrm rot="12185230" flipV="1">
                <a:off x="3639" y="2167"/>
                <a:ext cx="277" cy="249"/>
              </a:xfrm>
              <a:custGeom>
                <a:avLst/>
                <a:gdLst>
                  <a:gd name="T0" fmla="*/ 2147483646 w 124"/>
                  <a:gd name="T1" fmla="*/ 0 h 110"/>
                  <a:gd name="T2" fmla="*/ 2147483646 w 124"/>
                  <a:gd name="T3" fmla="*/ 2147483646 h 110"/>
                  <a:gd name="T4" fmla="*/ 2147483646 w 124"/>
                  <a:gd name="T5" fmla="*/ 2147483646 h 110"/>
                  <a:gd name="T6" fmla="*/ 2147483646 w 124"/>
                  <a:gd name="T7" fmla="*/ 2147483646 h 110"/>
                  <a:gd name="T8" fmla="*/ 2147483646 w 124"/>
                  <a:gd name="T9" fmla="*/ 2147483646 h 110"/>
                  <a:gd name="T10" fmla="*/ 2147483646 w 124"/>
                  <a:gd name="T11" fmla="*/ 2147483646 h 110"/>
                  <a:gd name="T12" fmla="*/ 2147483646 w 124"/>
                  <a:gd name="T13" fmla="*/ 2147483646 h 110"/>
                  <a:gd name="T14" fmla="*/ 2147483646 w 124"/>
                  <a:gd name="T15" fmla="*/ 2147483646 h 110"/>
                  <a:gd name="T16" fmla="*/ 2147483646 w 124"/>
                  <a:gd name="T17" fmla="*/ 2147483646 h 110"/>
                  <a:gd name="T18" fmla="*/ 0 w 124"/>
                  <a:gd name="T19" fmla="*/ 2147483646 h 110"/>
                  <a:gd name="T20" fmla="*/ 968924700 w 124"/>
                  <a:gd name="T21" fmla="*/ 2147483646 h 110"/>
                  <a:gd name="T22" fmla="*/ 1906946431 w 124"/>
                  <a:gd name="T23" fmla="*/ 2147483646 h 110"/>
                  <a:gd name="T24" fmla="*/ 2147483646 w 124"/>
                  <a:gd name="T25" fmla="*/ 2147483646 h 110"/>
                  <a:gd name="T26" fmla="*/ 2147483646 w 124"/>
                  <a:gd name="T27" fmla="*/ 2147483646 h 110"/>
                  <a:gd name="T28" fmla="*/ 2147483646 w 124"/>
                  <a:gd name="T29" fmla="*/ 2147483646 h 110"/>
                  <a:gd name="T30" fmla="*/ 2147483646 w 124"/>
                  <a:gd name="T31" fmla="*/ 2147483646 h 110"/>
                  <a:gd name="T32" fmla="*/ 2147483646 w 124"/>
                  <a:gd name="T33" fmla="*/ 2147483646 h 110"/>
                  <a:gd name="T34" fmla="*/ 2147483646 w 124"/>
                  <a:gd name="T35" fmla="*/ 2147483646 h 110"/>
                  <a:gd name="T36" fmla="*/ 2147483646 w 124"/>
                  <a:gd name="T37" fmla="*/ 2147483646 h 110"/>
                  <a:gd name="T38" fmla="*/ 2147483646 w 124"/>
                  <a:gd name="T39" fmla="*/ 2147483646 h 110"/>
                  <a:gd name="T40" fmla="*/ 2147483646 w 124"/>
                  <a:gd name="T41" fmla="*/ 2147483646 h 110"/>
                  <a:gd name="T42" fmla="*/ 2147483646 w 124"/>
                  <a:gd name="T43" fmla="*/ 2147483646 h 110"/>
                  <a:gd name="T44" fmla="*/ 2147483646 w 124"/>
                  <a:gd name="T45" fmla="*/ 2147483646 h 110"/>
                  <a:gd name="T46" fmla="*/ 2147483646 w 124"/>
                  <a:gd name="T47" fmla="*/ 2147483646 h 110"/>
                  <a:gd name="T48" fmla="*/ 2147483646 w 124"/>
                  <a:gd name="T49" fmla="*/ 2147483646 h 110"/>
                  <a:gd name="T50" fmla="*/ 2147483646 w 124"/>
                  <a:gd name="T51" fmla="*/ 2147483646 h 110"/>
                  <a:gd name="T52" fmla="*/ 2147483646 w 124"/>
                  <a:gd name="T53" fmla="*/ 2147483646 h 110"/>
                  <a:gd name="T54" fmla="*/ 2147483646 w 124"/>
                  <a:gd name="T55" fmla="*/ 2147483646 h 110"/>
                  <a:gd name="T56" fmla="*/ 2147483646 w 124"/>
                  <a:gd name="T57" fmla="*/ 2147483646 h 110"/>
                  <a:gd name="T58" fmla="*/ 2147483646 w 124"/>
                  <a:gd name="T59" fmla="*/ 0 h 11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24" h="110">
                    <a:moveTo>
                      <a:pt x="77" y="0"/>
                    </a:moveTo>
                    <a:lnTo>
                      <a:pt x="124" y="108"/>
                    </a:lnTo>
                    <a:lnTo>
                      <a:pt x="120" y="107"/>
                    </a:lnTo>
                    <a:lnTo>
                      <a:pt x="107" y="105"/>
                    </a:lnTo>
                    <a:lnTo>
                      <a:pt x="89" y="101"/>
                    </a:lnTo>
                    <a:lnTo>
                      <a:pt x="68" y="99"/>
                    </a:lnTo>
                    <a:lnTo>
                      <a:pt x="45" y="97"/>
                    </a:lnTo>
                    <a:lnTo>
                      <a:pt x="25" y="98"/>
                    </a:lnTo>
                    <a:lnTo>
                      <a:pt x="9" y="102"/>
                    </a:lnTo>
                    <a:lnTo>
                      <a:pt x="0" y="110"/>
                    </a:lnTo>
                    <a:lnTo>
                      <a:pt x="4" y="98"/>
                    </a:lnTo>
                    <a:lnTo>
                      <a:pt x="8" y="89"/>
                    </a:lnTo>
                    <a:lnTo>
                      <a:pt x="16" y="82"/>
                    </a:lnTo>
                    <a:lnTo>
                      <a:pt x="25" y="76"/>
                    </a:lnTo>
                    <a:lnTo>
                      <a:pt x="36" y="72"/>
                    </a:lnTo>
                    <a:lnTo>
                      <a:pt x="47" y="71"/>
                    </a:lnTo>
                    <a:lnTo>
                      <a:pt x="59" y="71"/>
                    </a:lnTo>
                    <a:lnTo>
                      <a:pt x="72" y="74"/>
                    </a:lnTo>
                    <a:lnTo>
                      <a:pt x="73" y="71"/>
                    </a:lnTo>
                    <a:lnTo>
                      <a:pt x="70" y="56"/>
                    </a:lnTo>
                    <a:lnTo>
                      <a:pt x="67" y="38"/>
                    </a:lnTo>
                    <a:lnTo>
                      <a:pt x="65" y="30"/>
                    </a:lnTo>
                    <a:lnTo>
                      <a:pt x="63" y="30"/>
                    </a:lnTo>
                    <a:lnTo>
                      <a:pt x="61" y="29"/>
                    </a:lnTo>
                    <a:lnTo>
                      <a:pt x="59" y="26"/>
                    </a:lnTo>
                    <a:lnTo>
                      <a:pt x="57" y="23"/>
                    </a:lnTo>
                    <a:lnTo>
                      <a:pt x="57" y="19"/>
                    </a:lnTo>
                    <a:lnTo>
                      <a:pt x="59" y="14"/>
                    </a:lnTo>
                    <a:lnTo>
                      <a:pt x="66" y="8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Freeform 7"/>
              <p:cNvSpPr>
                <a:spLocks/>
              </p:cNvSpPr>
              <p:nvPr userDrawn="1"/>
            </p:nvSpPr>
            <p:spPr bwMode="ltGray">
              <a:xfrm rot="12185230" flipV="1">
                <a:off x="3979" y="977"/>
                <a:ext cx="245" cy="347"/>
              </a:xfrm>
              <a:custGeom>
                <a:avLst/>
                <a:gdLst>
                  <a:gd name="T0" fmla="*/ 0 w 109"/>
                  <a:gd name="T1" fmla="*/ 0 h 156"/>
                  <a:gd name="T2" fmla="*/ 1364139335 w 109"/>
                  <a:gd name="T3" fmla="*/ 174203051 h 156"/>
                  <a:gd name="T4" fmla="*/ 2147483646 w 109"/>
                  <a:gd name="T5" fmla="*/ 1036152412 h 156"/>
                  <a:gd name="T6" fmla="*/ 2147483646 w 109"/>
                  <a:gd name="T7" fmla="*/ 2147483646 h 156"/>
                  <a:gd name="T8" fmla="*/ 2147483646 w 109"/>
                  <a:gd name="T9" fmla="*/ 2147483646 h 156"/>
                  <a:gd name="T10" fmla="*/ 2147483646 w 109"/>
                  <a:gd name="T11" fmla="*/ 2147483646 h 156"/>
                  <a:gd name="T12" fmla="*/ 2147483646 w 109"/>
                  <a:gd name="T13" fmla="*/ 2147483646 h 156"/>
                  <a:gd name="T14" fmla="*/ 2147483646 w 109"/>
                  <a:gd name="T15" fmla="*/ 2147483646 h 156"/>
                  <a:gd name="T16" fmla="*/ 2147483646 w 109"/>
                  <a:gd name="T17" fmla="*/ 2147483646 h 156"/>
                  <a:gd name="T18" fmla="*/ 2147483646 w 109"/>
                  <a:gd name="T19" fmla="*/ 2147483646 h 156"/>
                  <a:gd name="T20" fmla="*/ 2147483646 w 109"/>
                  <a:gd name="T21" fmla="*/ 2147483646 h 156"/>
                  <a:gd name="T22" fmla="*/ 2147483646 w 109"/>
                  <a:gd name="T23" fmla="*/ 2147483646 h 156"/>
                  <a:gd name="T24" fmla="*/ 2147483646 w 109"/>
                  <a:gd name="T25" fmla="*/ 2147483646 h 156"/>
                  <a:gd name="T26" fmla="*/ 2147483646 w 109"/>
                  <a:gd name="T27" fmla="*/ 2147483646 h 156"/>
                  <a:gd name="T28" fmla="*/ 2147483646 w 109"/>
                  <a:gd name="T29" fmla="*/ 2147483646 h 156"/>
                  <a:gd name="T30" fmla="*/ 2147483646 w 109"/>
                  <a:gd name="T31" fmla="*/ 2147483646 h 156"/>
                  <a:gd name="T32" fmla="*/ 2147483646 w 109"/>
                  <a:gd name="T33" fmla="*/ 2147483646 h 156"/>
                  <a:gd name="T34" fmla="*/ 2147483646 w 109"/>
                  <a:gd name="T35" fmla="*/ 2147483646 h 156"/>
                  <a:gd name="T36" fmla="*/ 2147483646 w 109"/>
                  <a:gd name="T37" fmla="*/ 2147483646 h 156"/>
                  <a:gd name="T38" fmla="*/ 2147483646 w 109"/>
                  <a:gd name="T39" fmla="*/ 2147483646 h 156"/>
                  <a:gd name="T40" fmla="*/ 2147483646 w 109"/>
                  <a:gd name="T41" fmla="*/ 2147483646 h 156"/>
                  <a:gd name="T42" fmla="*/ 2147483646 w 109"/>
                  <a:gd name="T43" fmla="*/ 2147483646 h 156"/>
                  <a:gd name="T44" fmla="*/ 2147483646 w 109"/>
                  <a:gd name="T45" fmla="*/ 2147483646 h 156"/>
                  <a:gd name="T46" fmla="*/ 2147483646 w 109"/>
                  <a:gd name="T47" fmla="*/ 2147483646 h 156"/>
                  <a:gd name="T48" fmla="*/ 0 w 109"/>
                  <a:gd name="T49" fmla="*/ 0 h 15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09" h="156">
                    <a:moveTo>
                      <a:pt x="0" y="0"/>
                    </a:moveTo>
                    <a:lnTo>
                      <a:pt x="5" y="1"/>
                    </a:lnTo>
                    <a:lnTo>
                      <a:pt x="18" y="5"/>
                    </a:lnTo>
                    <a:lnTo>
                      <a:pt x="37" y="12"/>
                    </a:lnTo>
                    <a:lnTo>
                      <a:pt x="58" y="24"/>
                    </a:lnTo>
                    <a:lnTo>
                      <a:pt x="78" y="44"/>
                    </a:lnTo>
                    <a:lnTo>
                      <a:pt x="96" y="71"/>
                    </a:lnTo>
                    <a:lnTo>
                      <a:pt x="107" y="108"/>
                    </a:lnTo>
                    <a:lnTo>
                      <a:pt x="109" y="156"/>
                    </a:lnTo>
                    <a:lnTo>
                      <a:pt x="105" y="156"/>
                    </a:lnTo>
                    <a:lnTo>
                      <a:pt x="99" y="156"/>
                    </a:lnTo>
                    <a:lnTo>
                      <a:pt x="93" y="156"/>
                    </a:lnTo>
                    <a:lnTo>
                      <a:pt x="87" y="154"/>
                    </a:lnTo>
                    <a:lnTo>
                      <a:pt x="81" y="153"/>
                    </a:lnTo>
                    <a:lnTo>
                      <a:pt x="74" y="150"/>
                    </a:lnTo>
                    <a:lnTo>
                      <a:pt x="66" y="145"/>
                    </a:lnTo>
                    <a:lnTo>
                      <a:pt x="58" y="139"/>
                    </a:lnTo>
                    <a:lnTo>
                      <a:pt x="53" y="126"/>
                    </a:lnTo>
                    <a:lnTo>
                      <a:pt x="53" y="111"/>
                    </a:lnTo>
                    <a:lnTo>
                      <a:pt x="56" y="96"/>
                    </a:lnTo>
                    <a:lnTo>
                      <a:pt x="59" y="80"/>
                    </a:lnTo>
                    <a:lnTo>
                      <a:pt x="56" y="62"/>
                    </a:lnTo>
                    <a:lnTo>
                      <a:pt x="48" y="43"/>
                    </a:lnTo>
                    <a:lnTo>
                      <a:pt x="31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8"/>
              <p:cNvSpPr>
                <a:spLocks/>
              </p:cNvSpPr>
              <p:nvPr userDrawn="1"/>
            </p:nvSpPr>
            <p:spPr bwMode="ltGray">
              <a:xfrm rot="12185230" flipV="1">
                <a:off x="3845" y="2207"/>
                <a:ext cx="103" cy="209"/>
              </a:xfrm>
              <a:custGeom>
                <a:avLst/>
                <a:gdLst>
                  <a:gd name="T0" fmla="*/ 2147483646 w 46"/>
                  <a:gd name="T1" fmla="*/ 0 h 94"/>
                  <a:gd name="T2" fmla="*/ 2147483646 w 46"/>
                  <a:gd name="T3" fmla="*/ 2147483646 h 94"/>
                  <a:gd name="T4" fmla="*/ 2147483646 w 46"/>
                  <a:gd name="T5" fmla="*/ 2147483646 h 94"/>
                  <a:gd name="T6" fmla="*/ 2147483646 w 46"/>
                  <a:gd name="T7" fmla="*/ 2147483646 h 94"/>
                  <a:gd name="T8" fmla="*/ 0 w 46"/>
                  <a:gd name="T9" fmla="*/ 2147483646 h 94"/>
                  <a:gd name="T10" fmla="*/ 2147483646 w 46"/>
                  <a:gd name="T11" fmla="*/ 2147483646 h 94"/>
                  <a:gd name="T12" fmla="*/ 2147483646 w 46"/>
                  <a:gd name="T13" fmla="*/ 2147483646 h 94"/>
                  <a:gd name="T14" fmla="*/ 2147483646 w 46"/>
                  <a:gd name="T15" fmla="*/ 2147483646 h 94"/>
                  <a:gd name="T16" fmla="*/ 2147483646 w 46"/>
                  <a:gd name="T17" fmla="*/ 2147483646 h 94"/>
                  <a:gd name="T18" fmla="*/ 2147483646 w 46"/>
                  <a:gd name="T19" fmla="*/ 2147483646 h 94"/>
                  <a:gd name="T20" fmla="*/ 2147483646 w 46"/>
                  <a:gd name="T21" fmla="*/ 2147483646 h 94"/>
                  <a:gd name="T22" fmla="*/ 2147483646 w 46"/>
                  <a:gd name="T23" fmla="*/ 2147483646 h 94"/>
                  <a:gd name="T24" fmla="*/ 2147483646 w 46"/>
                  <a:gd name="T25" fmla="*/ 0 h 9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6" h="94">
                    <a:moveTo>
                      <a:pt x="31" y="0"/>
                    </a:moveTo>
                    <a:lnTo>
                      <a:pt x="20" y="38"/>
                    </a:lnTo>
                    <a:lnTo>
                      <a:pt x="15" y="62"/>
                    </a:lnTo>
                    <a:lnTo>
                      <a:pt x="11" y="79"/>
                    </a:lnTo>
                    <a:lnTo>
                      <a:pt x="0" y="94"/>
                    </a:lnTo>
                    <a:lnTo>
                      <a:pt x="12" y="88"/>
                    </a:lnTo>
                    <a:lnTo>
                      <a:pt x="23" y="80"/>
                    </a:lnTo>
                    <a:lnTo>
                      <a:pt x="32" y="69"/>
                    </a:lnTo>
                    <a:lnTo>
                      <a:pt x="40" y="57"/>
                    </a:lnTo>
                    <a:lnTo>
                      <a:pt x="45" y="44"/>
                    </a:lnTo>
                    <a:lnTo>
                      <a:pt x="46" y="30"/>
                    </a:lnTo>
                    <a:lnTo>
                      <a:pt x="42" y="1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9"/>
              <p:cNvSpPr>
                <a:spLocks/>
              </p:cNvSpPr>
              <p:nvPr userDrawn="1"/>
            </p:nvSpPr>
            <p:spPr bwMode="ltGray">
              <a:xfrm rot="12185230" flipV="1">
                <a:off x="3895" y="1325"/>
                <a:ext cx="120" cy="90"/>
              </a:xfrm>
              <a:custGeom>
                <a:avLst/>
                <a:gdLst>
                  <a:gd name="T0" fmla="*/ 0 w 54"/>
                  <a:gd name="T1" fmla="*/ 0 h 40"/>
                  <a:gd name="T2" fmla="*/ 171236391 w 54"/>
                  <a:gd name="T3" fmla="*/ 275780644 h 40"/>
                  <a:gd name="T4" fmla="*/ 1226089022 w 54"/>
                  <a:gd name="T5" fmla="*/ 896047171 h 40"/>
                  <a:gd name="T6" fmla="*/ 2147483646 w 54"/>
                  <a:gd name="T7" fmla="*/ 2147483646 h 40"/>
                  <a:gd name="T8" fmla="*/ 2147483646 w 54"/>
                  <a:gd name="T9" fmla="*/ 2147483646 h 40"/>
                  <a:gd name="T10" fmla="*/ 2147483646 w 54"/>
                  <a:gd name="T11" fmla="*/ 2147483646 h 40"/>
                  <a:gd name="T12" fmla="*/ 2147483646 w 54"/>
                  <a:gd name="T13" fmla="*/ 2147483646 h 40"/>
                  <a:gd name="T14" fmla="*/ 2147483646 w 54"/>
                  <a:gd name="T15" fmla="*/ 2147483646 h 40"/>
                  <a:gd name="T16" fmla="*/ 2147483646 w 54"/>
                  <a:gd name="T17" fmla="*/ 2147483646 h 40"/>
                  <a:gd name="T18" fmla="*/ 2147483646 w 54"/>
                  <a:gd name="T19" fmla="*/ 2147483646 h 40"/>
                  <a:gd name="T20" fmla="*/ 2147483646 w 54"/>
                  <a:gd name="T21" fmla="*/ 2147483646 h 40"/>
                  <a:gd name="T22" fmla="*/ 2147483646 w 54"/>
                  <a:gd name="T23" fmla="*/ 2147483646 h 40"/>
                  <a:gd name="T24" fmla="*/ 2147483646 w 54"/>
                  <a:gd name="T25" fmla="*/ 2147483646 h 40"/>
                  <a:gd name="T26" fmla="*/ 2147483646 w 54"/>
                  <a:gd name="T27" fmla="*/ 2147483646 h 40"/>
                  <a:gd name="T28" fmla="*/ 2147483646 w 54"/>
                  <a:gd name="T29" fmla="*/ 2147483646 h 40"/>
                  <a:gd name="T30" fmla="*/ 2089162504 w 54"/>
                  <a:gd name="T31" fmla="*/ 2147483646 h 40"/>
                  <a:gd name="T32" fmla="*/ 0 w 54"/>
                  <a:gd name="T33" fmla="*/ 0 h 4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4" h="40">
                    <a:moveTo>
                      <a:pt x="0" y="0"/>
                    </a:moveTo>
                    <a:lnTo>
                      <a:pt x="1" y="1"/>
                    </a:lnTo>
                    <a:lnTo>
                      <a:pt x="6" y="3"/>
                    </a:lnTo>
                    <a:lnTo>
                      <a:pt x="13" y="8"/>
                    </a:lnTo>
                    <a:lnTo>
                      <a:pt x="21" y="12"/>
                    </a:lnTo>
                    <a:lnTo>
                      <a:pt x="29" y="15"/>
                    </a:lnTo>
                    <a:lnTo>
                      <a:pt x="38" y="17"/>
                    </a:lnTo>
                    <a:lnTo>
                      <a:pt x="46" y="18"/>
                    </a:lnTo>
                    <a:lnTo>
                      <a:pt x="54" y="16"/>
                    </a:lnTo>
                    <a:lnTo>
                      <a:pt x="53" y="25"/>
                    </a:lnTo>
                    <a:lnTo>
                      <a:pt x="50" y="33"/>
                    </a:lnTo>
                    <a:lnTo>
                      <a:pt x="44" y="38"/>
                    </a:lnTo>
                    <a:lnTo>
                      <a:pt x="37" y="40"/>
                    </a:lnTo>
                    <a:lnTo>
                      <a:pt x="28" y="39"/>
                    </a:lnTo>
                    <a:lnTo>
                      <a:pt x="19" y="32"/>
                    </a:lnTo>
                    <a:lnTo>
                      <a:pt x="1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10"/>
              <p:cNvSpPr>
                <a:spLocks/>
              </p:cNvSpPr>
              <p:nvPr userDrawn="1"/>
            </p:nvSpPr>
            <p:spPr bwMode="ltGray">
              <a:xfrm rot="12185230" flipV="1">
                <a:off x="3010" y="2344"/>
                <a:ext cx="330" cy="2059"/>
              </a:xfrm>
              <a:custGeom>
                <a:avLst/>
                <a:gdLst>
                  <a:gd name="T0" fmla="*/ 0 w 149"/>
                  <a:gd name="T1" fmla="*/ 0 h 704"/>
                  <a:gd name="T2" fmla="*/ 1142476438 w 149"/>
                  <a:gd name="T3" fmla="*/ 2147483646 h 704"/>
                  <a:gd name="T4" fmla="*/ 2147483646 w 149"/>
                  <a:gd name="T5" fmla="*/ 2147483646 h 704"/>
                  <a:gd name="T6" fmla="*/ 2147483646 w 149"/>
                  <a:gd name="T7" fmla="*/ 2147483646 h 704"/>
                  <a:gd name="T8" fmla="*/ 2147483646 w 149"/>
                  <a:gd name="T9" fmla="*/ 2147483646 h 704"/>
                  <a:gd name="T10" fmla="*/ 2147483646 w 149"/>
                  <a:gd name="T11" fmla="*/ 2147483646 h 704"/>
                  <a:gd name="T12" fmla="*/ 2147483646 w 149"/>
                  <a:gd name="T13" fmla="*/ 2147483646 h 704"/>
                  <a:gd name="T14" fmla="*/ 2147483646 w 149"/>
                  <a:gd name="T15" fmla="*/ 2147483646 h 704"/>
                  <a:gd name="T16" fmla="*/ 2147483646 w 149"/>
                  <a:gd name="T17" fmla="*/ 2147483646 h 704"/>
                  <a:gd name="T18" fmla="*/ 2147483646 w 149"/>
                  <a:gd name="T19" fmla="*/ 2147483646 h 704"/>
                  <a:gd name="T20" fmla="*/ 2147483646 w 149"/>
                  <a:gd name="T21" fmla="*/ 2147483646 h 704"/>
                  <a:gd name="T22" fmla="*/ 2147483646 w 149"/>
                  <a:gd name="T23" fmla="*/ 2147483646 h 704"/>
                  <a:gd name="T24" fmla="*/ 2147483646 w 149"/>
                  <a:gd name="T25" fmla="*/ 2147483646 h 704"/>
                  <a:gd name="T26" fmla="*/ 2147483646 w 149"/>
                  <a:gd name="T27" fmla="*/ 2147483646 h 704"/>
                  <a:gd name="T28" fmla="*/ 2147483646 w 149"/>
                  <a:gd name="T29" fmla="*/ 2147483646 h 704"/>
                  <a:gd name="T30" fmla="*/ 2147483646 w 149"/>
                  <a:gd name="T31" fmla="*/ 2147483646 h 704"/>
                  <a:gd name="T32" fmla="*/ 2147483646 w 149"/>
                  <a:gd name="T33" fmla="*/ 2147483646 h 704"/>
                  <a:gd name="T34" fmla="*/ 2147483646 w 149"/>
                  <a:gd name="T35" fmla="*/ 2147483646 h 704"/>
                  <a:gd name="T36" fmla="*/ 2147483646 w 149"/>
                  <a:gd name="T37" fmla="*/ 2147483646 h 704"/>
                  <a:gd name="T38" fmla="*/ 1944836536 w 149"/>
                  <a:gd name="T39" fmla="*/ 2147483646 h 704"/>
                  <a:gd name="T40" fmla="*/ 1142476438 w 149"/>
                  <a:gd name="T41" fmla="*/ 2147483646 h 704"/>
                  <a:gd name="T42" fmla="*/ 1142476438 w 149"/>
                  <a:gd name="T43" fmla="*/ 2147483646 h 704"/>
                  <a:gd name="T44" fmla="*/ 1587558277 w 149"/>
                  <a:gd name="T45" fmla="*/ 2147483646 h 704"/>
                  <a:gd name="T46" fmla="*/ 2147483646 w 149"/>
                  <a:gd name="T47" fmla="*/ 2147483646 h 704"/>
                  <a:gd name="T48" fmla="*/ 2147483646 w 149"/>
                  <a:gd name="T49" fmla="*/ 2147483646 h 704"/>
                  <a:gd name="T50" fmla="*/ 2147483646 w 149"/>
                  <a:gd name="T51" fmla="*/ 2147483646 h 704"/>
                  <a:gd name="T52" fmla="*/ 2147483646 w 149"/>
                  <a:gd name="T53" fmla="*/ 2147483646 h 704"/>
                  <a:gd name="T54" fmla="*/ 2147483646 w 149"/>
                  <a:gd name="T55" fmla="*/ 2147483646 h 704"/>
                  <a:gd name="T56" fmla="*/ 2147483646 w 149"/>
                  <a:gd name="T57" fmla="*/ 2147483646 h 704"/>
                  <a:gd name="T58" fmla="*/ 2147483646 w 149"/>
                  <a:gd name="T59" fmla="*/ 2147483646 h 704"/>
                  <a:gd name="T60" fmla="*/ 2147483646 w 149"/>
                  <a:gd name="T61" fmla="*/ 2147483646 h 704"/>
                  <a:gd name="T62" fmla="*/ 2147483646 w 149"/>
                  <a:gd name="T63" fmla="*/ 2147483646 h 704"/>
                  <a:gd name="T64" fmla="*/ 2147483646 w 149"/>
                  <a:gd name="T65" fmla="*/ 2147483646 h 704"/>
                  <a:gd name="T66" fmla="*/ 2147483646 w 149"/>
                  <a:gd name="T67" fmla="*/ 2147483646 h 704"/>
                  <a:gd name="T68" fmla="*/ 2147483646 w 149"/>
                  <a:gd name="T69" fmla="*/ 2147483646 h 704"/>
                  <a:gd name="T70" fmla="*/ 2147483646 w 149"/>
                  <a:gd name="T71" fmla="*/ 2147483646 h 704"/>
                  <a:gd name="T72" fmla="*/ 2147483646 w 149"/>
                  <a:gd name="T73" fmla="*/ 2147483646 h 704"/>
                  <a:gd name="T74" fmla="*/ 2147483646 w 149"/>
                  <a:gd name="T75" fmla="*/ 2147483646 h 704"/>
                  <a:gd name="T76" fmla="*/ 2147483646 w 149"/>
                  <a:gd name="T77" fmla="*/ 2147483646 h 704"/>
                  <a:gd name="T78" fmla="*/ 2147483646 w 149"/>
                  <a:gd name="T79" fmla="*/ 2147483646 h 704"/>
                  <a:gd name="T80" fmla="*/ 2147483646 w 149"/>
                  <a:gd name="T81" fmla="*/ 2147483646 h 704"/>
                  <a:gd name="T82" fmla="*/ 0 w 149"/>
                  <a:gd name="T83" fmla="*/ 0 h 70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49" h="704">
                    <a:moveTo>
                      <a:pt x="0" y="0"/>
                    </a:moveTo>
                    <a:lnTo>
                      <a:pt x="6" y="6"/>
                    </a:lnTo>
                    <a:lnTo>
                      <a:pt x="16" y="14"/>
                    </a:lnTo>
                    <a:lnTo>
                      <a:pt x="28" y="24"/>
                    </a:lnTo>
                    <a:lnTo>
                      <a:pt x="41" y="37"/>
                    </a:lnTo>
                    <a:lnTo>
                      <a:pt x="58" y="53"/>
                    </a:lnTo>
                    <a:lnTo>
                      <a:pt x="73" y="70"/>
                    </a:lnTo>
                    <a:lnTo>
                      <a:pt x="88" y="90"/>
                    </a:lnTo>
                    <a:lnTo>
                      <a:pt x="100" y="113"/>
                    </a:lnTo>
                    <a:lnTo>
                      <a:pt x="112" y="137"/>
                    </a:lnTo>
                    <a:lnTo>
                      <a:pt x="120" y="165"/>
                    </a:lnTo>
                    <a:lnTo>
                      <a:pt x="124" y="196"/>
                    </a:lnTo>
                    <a:lnTo>
                      <a:pt x="126" y="228"/>
                    </a:lnTo>
                    <a:lnTo>
                      <a:pt x="120" y="264"/>
                    </a:lnTo>
                    <a:lnTo>
                      <a:pt x="109" y="302"/>
                    </a:lnTo>
                    <a:lnTo>
                      <a:pt x="92" y="342"/>
                    </a:lnTo>
                    <a:lnTo>
                      <a:pt x="67" y="386"/>
                    </a:lnTo>
                    <a:lnTo>
                      <a:pt x="39" y="436"/>
                    </a:lnTo>
                    <a:lnTo>
                      <a:pt x="21" y="482"/>
                    </a:lnTo>
                    <a:lnTo>
                      <a:pt x="10" y="525"/>
                    </a:lnTo>
                    <a:lnTo>
                      <a:pt x="6" y="566"/>
                    </a:lnTo>
                    <a:lnTo>
                      <a:pt x="6" y="605"/>
                    </a:lnTo>
                    <a:lnTo>
                      <a:pt x="8" y="641"/>
                    </a:lnTo>
                    <a:lnTo>
                      <a:pt x="12" y="673"/>
                    </a:lnTo>
                    <a:lnTo>
                      <a:pt x="14" y="704"/>
                    </a:lnTo>
                    <a:lnTo>
                      <a:pt x="41" y="688"/>
                    </a:lnTo>
                    <a:lnTo>
                      <a:pt x="39" y="680"/>
                    </a:lnTo>
                    <a:lnTo>
                      <a:pt x="36" y="657"/>
                    </a:lnTo>
                    <a:lnTo>
                      <a:pt x="33" y="622"/>
                    </a:lnTo>
                    <a:lnTo>
                      <a:pt x="35" y="575"/>
                    </a:lnTo>
                    <a:lnTo>
                      <a:pt x="41" y="519"/>
                    </a:lnTo>
                    <a:lnTo>
                      <a:pt x="58" y="455"/>
                    </a:lnTo>
                    <a:lnTo>
                      <a:pt x="86" y="386"/>
                    </a:lnTo>
                    <a:lnTo>
                      <a:pt x="129" y="313"/>
                    </a:lnTo>
                    <a:lnTo>
                      <a:pt x="143" y="279"/>
                    </a:lnTo>
                    <a:lnTo>
                      <a:pt x="149" y="235"/>
                    </a:lnTo>
                    <a:lnTo>
                      <a:pt x="144" y="184"/>
                    </a:lnTo>
                    <a:lnTo>
                      <a:pt x="131" y="134"/>
                    </a:lnTo>
                    <a:lnTo>
                      <a:pt x="109" y="85"/>
                    </a:lnTo>
                    <a:lnTo>
                      <a:pt x="81" y="44"/>
                    </a:lnTo>
                    <a:lnTo>
                      <a:pt x="4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" name="Freeform 11"/>
            <p:cNvSpPr>
              <a:spLocks/>
            </p:cNvSpPr>
            <p:nvPr userDrawn="1"/>
          </p:nvSpPr>
          <p:spPr bwMode="ltGray">
            <a:xfrm rot="373331" flipH="1">
              <a:off x="22" y="1957"/>
              <a:ext cx="323" cy="649"/>
            </a:xfrm>
            <a:custGeom>
              <a:avLst/>
              <a:gdLst>
                <a:gd name="T0" fmla="*/ 2147483646 w 128"/>
                <a:gd name="T1" fmla="*/ 0 h 217"/>
                <a:gd name="T2" fmla="*/ 2147483646 w 128"/>
                <a:gd name="T3" fmla="*/ 2147483646 h 217"/>
                <a:gd name="T4" fmla="*/ 2147483646 w 128"/>
                <a:gd name="T5" fmla="*/ 2147483646 h 217"/>
                <a:gd name="T6" fmla="*/ 2147483646 w 128"/>
                <a:gd name="T7" fmla="*/ 2147483646 h 217"/>
                <a:gd name="T8" fmla="*/ 2147483646 w 128"/>
                <a:gd name="T9" fmla="*/ 2147483646 h 217"/>
                <a:gd name="T10" fmla="*/ 2147483646 w 128"/>
                <a:gd name="T11" fmla="*/ 2147483646 h 217"/>
                <a:gd name="T12" fmla="*/ 2147483646 w 128"/>
                <a:gd name="T13" fmla="*/ 2147483646 h 217"/>
                <a:gd name="T14" fmla="*/ 2147483646 w 128"/>
                <a:gd name="T15" fmla="*/ 2147483646 h 217"/>
                <a:gd name="T16" fmla="*/ 2147483646 w 128"/>
                <a:gd name="T17" fmla="*/ 2147483646 h 217"/>
                <a:gd name="T18" fmla="*/ 2147483646 w 128"/>
                <a:gd name="T19" fmla="*/ 2147483646 h 217"/>
                <a:gd name="T20" fmla="*/ 2147483646 w 128"/>
                <a:gd name="T21" fmla="*/ 2147483646 h 217"/>
                <a:gd name="T22" fmla="*/ 2147483646 w 128"/>
                <a:gd name="T23" fmla="*/ 2147483646 h 217"/>
                <a:gd name="T24" fmla="*/ 2147483646 w 128"/>
                <a:gd name="T25" fmla="*/ 2147483646 h 217"/>
                <a:gd name="T26" fmla="*/ 2147483646 w 128"/>
                <a:gd name="T27" fmla="*/ 2147483646 h 217"/>
                <a:gd name="T28" fmla="*/ 2147483646 w 128"/>
                <a:gd name="T29" fmla="*/ 2147483646 h 217"/>
                <a:gd name="T30" fmla="*/ 0 w 128"/>
                <a:gd name="T31" fmla="*/ 2147483646 h 217"/>
                <a:gd name="T32" fmla="*/ 2147483646 w 128"/>
                <a:gd name="T33" fmla="*/ 2147483646 h 217"/>
                <a:gd name="T34" fmla="*/ 2147483646 w 128"/>
                <a:gd name="T35" fmla="*/ 2147483646 h 217"/>
                <a:gd name="T36" fmla="*/ 2147483646 w 128"/>
                <a:gd name="T37" fmla="*/ 2147483646 h 217"/>
                <a:gd name="T38" fmla="*/ 2147483646 w 128"/>
                <a:gd name="T39" fmla="*/ 2147483646 h 217"/>
                <a:gd name="T40" fmla="*/ 2147483646 w 128"/>
                <a:gd name="T41" fmla="*/ 2147483646 h 217"/>
                <a:gd name="T42" fmla="*/ 2147483646 w 128"/>
                <a:gd name="T43" fmla="*/ 2147483646 h 217"/>
                <a:gd name="T44" fmla="*/ 2147483646 w 128"/>
                <a:gd name="T45" fmla="*/ 2147483646 h 217"/>
                <a:gd name="T46" fmla="*/ 2147483646 w 128"/>
                <a:gd name="T47" fmla="*/ 2147483646 h 217"/>
                <a:gd name="T48" fmla="*/ 2147483646 w 128"/>
                <a:gd name="T49" fmla="*/ 0 h 2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8" h="217">
                  <a:moveTo>
                    <a:pt x="94" y="0"/>
                  </a:moveTo>
                  <a:lnTo>
                    <a:pt x="105" y="9"/>
                  </a:lnTo>
                  <a:lnTo>
                    <a:pt x="115" y="27"/>
                  </a:lnTo>
                  <a:lnTo>
                    <a:pt x="123" y="50"/>
                  </a:lnTo>
                  <a:lnTo>
                    <a:pt x="128" y="78"/>
                  </a:lnTo>
                  <a:lnTo>
                    <a:pt x="127" y="111"/>
                  </a:lnTo>
                  <a:lnTo>
                    <a:pt x="116" y="145"/>
                  </a:lnTo>
                  <a:lnTo>
                    <a:pt x="94" y="181"/>
                  </a:lnTo>
                  <a:lnTo>
                    <a:pt x="60" y="217"/>
                  </a:lnTo>
                  <a:lnTo>
                    <a:pt x="49" y="213"/>
                  </a:lnTo>
                  <a:lnTo>
                    <a:pt x="38" y="210"/>
                  </a:lnTo>
                  <a:lnTo>
                    <a:pt x="26" y="205"/>
                  </a:lnTo>
                  <a:lnTo>
                    <a:pt x="16" y="201"/>
                  </a:lnTo>
                  <a:lnTo>
                    <a:pt x="8" y="196"/>
                  </a:lnTo>
                  <a:lnTo>
                    <a:pt x="2" y="190"/>
                  </a:lnTo>
                  <a:lnTo>
                    <a:pt x="0" y="183"/>
                  </a:lnTo>
                  <a:lnTo>
                    <a:pt x="1" y="178"/>
                  </a:lnTo>
                  <a:lnTo>
                    <a:pt x="13" y="171"/>
                  </a:lnTo>
                  <a:lnTo>
                    <a:pt x="29" y="161"/>
                  </a:lnTo>
                  <a:lnTo>
                    <a:pt x="46" y="150"/>
                  </a:lnTo>
                  <a:lnTo>
                    <a:pt x="63" y="134"/>
                  </a:lnTo>
                  <a:lnTo>
                    <a:pt x="79" y="112"/>
                  </a:lnTo>
                  <a:lnTo>
                    <a:pt x="91" y="83"/>
                  </a:lnTo>
                  <a:lnTo>
                    <a:pt x="97" y="46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12"/>
            <p:cNvSpPr>
              <a:spLocks/>
            </p:cNvSpPr>
            <p:nvPr userDrawn="1"/>
          </p:nvSpPr>
          <p:spPr bwMode="ltGray">
            <a:xfrm>
              <a:off x="168" y="1260"/>
              <a:ext cx="1259" cy="1532"/>
            </a:xfrm>
            <a:custGeom>
              <a:avLst/>
              <a:gdLst>
                <a:gd name="T0" fmla="*/ 891 w 1259"/>
                <a:gd name="T1" fmla="*/ 1532 h 1532"/>
                <a:gd name="T2" fmla="*/ 954 w 1259"/>
                <a:gd name="T3" fmla="*/ 1452 h 1532"/>
                <a:gd name="T4" fmla="*/ 1032 w 1259"/>
                <a:gd name="T5" fmla="*/ 1338 h 1532"/>
                <a:gd name="T6" fmla="*/ 1115 w 1259"/>
                <a:gd name="T7" fmla="*/ 1188 h 1532"/>
                <a:gd name="T8" fmla="*/ 1194 w 1259"/>
                <a:gd name="T9" fmla="*/ 1023 h 1532"/>
                <a:gd name="T10" fmla="*/ 1244 w 1259"/>
                <a:gd name="T11" fmla="*/ 841 h 1532"/>
                <a:gd name="T12" fmla="*/ 1259 w 1259"/>
                <a:gd name="T13" fmla="*/ 647 h 1532"/>
                <a:gd name="T14" fmla="*/ 1230 w 1259"/>
                <a:gd name="T15" fmla="*/ 463 h 1532"/>
                <a:gd name="T16" fmla="*/ 1140 w 1259"/>
                <a:gd name="T17" fmla="*/ 294 h 1532"/>
                <a:gd name="T18" fmla="*/ 1043 w 1259"/>
                <a:gd name="T19" fmla="*/ 190 h 1532"/>
                <a:gd name="T20" fmla="*/ 961 w 1259"/>
                <a:gd name="T21" fmla="*/ 109 h 1532"/>
                <a:gd name="T22" fmla="*/ 894 w 1259"/>
                <a:gd name="T23" fmla="*/ 65 h 1532"/>
                <a:gd name="T24" fmla="*/ 786 w 1259"/>
                <a:gd name="T25" fmla="*/ 18 h 1532"/>
                <a:gd name="T26" fmla="*/ 642 w 1259"/>
                <a:gd name="T27" fmla="*/ 0 h 1532"/>
                <a:gd name="T28" fmla="*/ 440 w 1259"/>
                <a:gd name="T29" fmla="*/ 23 h 1532"/>
                <a:gd name="T30" fmla="*/ 366 w 1259"/>
                <a:gd name="T31" fmla="*/ 44 h 1532"/>
                <a:gd name="T32" fmla="*/ 292 w 1259"/>
                <a:gd name="T33" fmla="*/ 58 h 1532"/>
                <a:gd name="T34" fmla="*/ 229 w 1259"/>
                <a:gd name="T35" fmla="*/ 79 h 1532"/>
                <a:gd name="T36" fmla="*/ 178 w 1259"/>
                <a:gd name="T37" fmla="*/ 103 h 1532"/>
                <a:gd name="T38" fmla="*/ 127 w 1259"/>
                <a:gd name="T39" fmla="*/ 127 h 1532"/>
                <a:gd name="T40" fmla="*/ 82 w 1259"/>
                <a:gd name="T41" fmla="*/ 158 h 1532"/>
                <a:gd name="T42" fmla="*/ 41 w 1259"/>
                <a:gd name="T43" fmla="*/ 197 h 1532"/>
                <a:gd name="T44" fmla="*/ 0 w 1259"/>
                <a:gd name="T45" fmla="*/ 243 h 1532"/>
                <a:gd name="T46" fmla="*/ 76 w 1259"/>
                <a:gd name="T47" fmla="*/ 215 h 1532"/>
                <a:gd name="T48" fmla="*/ 144 w 1259"/>
                <a:gd name="T49" fmla="*/ 194 h 1532"/>
                <a:gd name="T50" fmla="*/ 212 w 1259"/>
                <a:gd name="T51" fmla="*/ 179 h 1532"/>
                <a:gd name="T52" fmla="*/ 280 w 1259"/>
                <a:gd name="T53" fmla="*/ 164 h 1532"/>
                <a:gd name="T54" fmla="*/ 336 w 1259"/>
                <a:gd name="T55" fmla="*/ 149 h 1532"/>
                <a:gd name="T56" fmla="*/ 397 w 1259"/>
                <a:gd name="T57" fmla="*/ 149 h 1532"/>
                <a:gd name="T58" fmla="*/ 458 w 1259"/>
                <a:gd name="T59" fmla="*/ 141 h 1532"/>
                <a:gd name="T60" fmla="*/ 511 w 1259"/>
                <a:gd name="T61" fmla="*/ 146 h 1532"/>
                <a:gd name="T62" fmla="*/ 565 w 1259"/>
                <a:gd name="T63" fmla="*/ 152 h 1532"/>
                <a:gd name="T64" fmla="*/ 618 w 1259"/>
                <a:gd name="T65" fmla="*/ 166 h 1532"/>
                <a:gd name="T66" fmla="*/ 669 w 1259"/>
                <a:gd name="T67" fmla="*/ 186 h 1532"/>
                <a:gd name="T68" fmla="*/ 715 w 1259"/>
                <a:gd name="T69" fmla="*/ 205 h 1532"/>
                <a:gd name="T70" fmla="*/ 760 w 1259"/>
                <a:gd name="T71" fmla="*/ 239 h 1532"/>
                <a:gd name="T72" fmla="*/ 811 w 1259"/>
                <a:gd name="T73" fmla="*/ 267 h 1532"/>
                <a:gd name="T74" fmla="*/ 855 w 1259"/>
                <a:gd name="T75" fmla="*/ 307 h 1532"/>
                <a:gd name="T76" fmla="*/ 899 w 1259"/>
                <a:gd name="T77" fmla="*/ 348 h 1532"/>
                <a:gd name="T78" fmla="*/ 971 w 1259"/>
                <a:gd name="T79" fmla="*/ 464 h 1532"/>
                <a:gd name="T80" fmla="*/ 1016 w 1259"/>
                <a:gd name="T81" fmla="*/ 606 h 1532"/>
                <a:gd name="T82" fmla="*/ 1027 w 1259"/>
                <a:gd name="T83" fmla="*/ 774 h 1532"/>
                <a:gd name="T84" fmla="*/ 1022 w 1259"/>
                <a:gd name="T85" fmla="*/ 939 h 1532"/>
                <a:gd name="T86" fmla="*/ 1002 w 1259"/>
                <a:gd name="T87" fmla="*/ 1117 h 1532"/>
                <a:gd name="T88" fmla="*/ 966 w 1259"/>
                <a:gd name="T89" fmla="*/ 1279 h 1532"/>
                <a:gd name="T90" fmla="*/ 933 w 1259"/>
                <a:gd name="T91" fmla="*/ 1421 h 1532"/>
                <a:gd name="T92" fmla="*/ 891 w 1259"/>
                <a:gd name="T93" fmla="*/ 1532 h 15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259" h="1532">
                  <a:moveTo>
                    <a:pt x="891" y="1532"/>
                  </a:moveTo>
                  <a:lnTo>
                    <a:pt x="954" y="1452"/>
                  </a:lnTo>
                  <a:lnTo>
                    <a:pt x="1032" y="1338"/>
                  </a:lnTo>
                  <a:lnTo>
                    <a:pt x="1115" y="1188"/>
                  </a:lnTo>
                  <a:lnTo>
                    <a:pt x="1194" y="1023"/>
                  </a:lnTo>
                  <a:lnTo>
                    <a:pt x="1244" y="841"/>
                  </a:lnTo>
                  <a:lnTo>
                    <a:pt x="1259" y="647"/>
                  </a:lnTo>
                  <a:lnTo>
                    <a:pt x="1230" y="463"/>
                  </a:lnTo>
                  <a:lnTo>
                    <a:pt x="1140" y="294"/>
                  </a:lnTo>
                  <a:lnTo>
                    <a:pt x="1043" y="190"/>
                  </a:lnTo>
                  <a:lnTo>
                    <a:pt x="961" y="109"/>
                  </a:lnTo>
                  <a:lnTo>
                    <a:pt x="894" y="65"/>
                  </a:lnTo>
                  <a:lnTo>
                    <a:pt x="786" y="18"/>
                  </a:lnTo>
                  <a:lnTo>
                    <a:pt x="642" y="0"/>
                  </a:lnTo>
                  <a:lnTo>
                    <a:pt x="440" y="23"/>
                  </a:lnTo>
                  <a:lnTo>
                    <a:pt x="366" y="44"/>
                  </a:lnTo>
                  <a:lnTo>
                    <a:pt x="292" y="58"/>
                  </a:lnTo>
                  <a:lnTo>
                    <a:pt x="229" y="79"/>
                  </a:lnTo>
                  <a:lnTo>
                    <a:pt x="178" y="103"/>
                  </a:lnTo>
                  <a:lnTo>
                    <a:pt x="127" y="127"/>
                  </a:lnTo>
                  <a:lnTo>
                    <a:pt x="82" y="158"/>
                  </a:lnTo>
                  <a:lnTo>
                    <a:pt x="41" y="197"/>
                  </a:lnTo>
                  <a:lnTo>
                    <a:pt x="0" y="243"/>
                  </a:lnTo>
                  <a:lnTo>
                    <a:pt x="76" y="215"/>
                  </a:lnTo>
                  <a:lnTo>
                    <a:pt x="144" y="194"/>
                  </a:lnTo>
                  <a:lnTo>
                    <a:pt x="212" y="179"/>
                  </a:lnTo>
                  <a:lnTo>
                    <a:pt x="280" y="164"/>
                  </a:lnTo>
                  <a:lnTo>
                    <a:pt x="336" y="149"/>
                  </a:lnTo>
                  <a:lnTo>
                    <a:pt x="397" y="149"/>
                  </a:lnTo>
                  <a:lnTo>
                    <a:pt x="458" y="141"/>
                  </a:lnTo>
                  <a:lnTo>
                    <a:pt x="511" y="146"/>
                  </a:lnTo>
                  <a:lnTo>
                    <a:pt x="565" y="152"/>
                  </a:lnTo>
                  <a:lnTo>
                    <a:pt x="618" y="166"/>
                  </a:lnTo>
                  <a:lnTo>
                    <a:pt x="669" y="186"/>
                  </a:lnTo>
                  <a:lnTo>
                    <a:pt x="715" y="205"/>
                  </a:lnTo>
                  <a:lnTo>
                    <a:pt x="760" y="239"/>
                  </a:lnTo>
                  <a:lnTo>
                    <a:pt x="811" y="267"/>
                  </a:lnTo>
                  <a:lnTo>
                    <a:pt x="855" y="307"/>
                  </a:lnTo>
                  <a:lnTo>
                    <a:pt x="899" y="348"/>
                  </a:lnTo>
                  <a:lnTo>
                    <a:pt x="971" y="464"/>
                  </a:lnTo>
                  <a:lnTo>
                    <a:pt x="1016" y="606"/>
                  </a:lnTo>
                  <a:lnTo>
                    <a:pt x="1027" y="774"/>
                  </a:lnTo>
                  <a:lnTo>
                    <a:pt x="1022" y="939"/>
                  </a:lnTo>
                  <a:lnTo>
                    <a:pt x="1002" y="1117"/>
                  </a:lnTo>
                  <a:lnTo>
                    <a:pt x="966" y="1279"/>
                  </a:lnTo>
                  <a:lnTo>
                    <a:pt x="933" y="1421"/>
                  </a:lnTo>
                  <a:lnTo>
                    <a:pt x="891" y="1532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3"/>
            <p:cNvSpPr>
              <a:spLocks/>
            </p:cNvSpPr>
            <p:nvPr userDrawn="1"/>
          </p:nvSpPr>
          <p:spPr bwMode="ltGray">
            <a:xfrm>
              <a:off x="0" y="2610"/>
              <a:ext cx="801" cy="459"/>
            </a:xfrm>
            <a:custGeom>
              <a:avLst/>
              <a:gdLst>
                <a:gd name="T0" fmla="*/ 0 w 801"/>
                <a:gd name="T1" fmla="*/ 0 h 459"/>
                <a:gd name="T2" fmla="*/ 37 w 801"/>
                <a:gd name="T3" fmla="*/ 69 h 459"/>
                <a:gd name="T4" fmla="*/ 68 w 801"/>
                <a:gd name="T5" fmla="*/ 132 h 459"/>
                <a:gd name="T6" fmla="*/ 110 w 801"/>
                <a:gd name="T7" fmla="*/ 188 h 459"/>
                <a:gd name="T8" fmla="*/ 149 w 801"/>
                <a:gd name="T9" fmla="*/ 229 h 459"/>
                <a:gd name="T10" fmla="*/ 192 w 801"/>
                <a:gd name="T11" fmla="*/ 278 h 459"/>
                <a:gd name="T12" fmla="*/ 250 w 801"/>
                <a:gd name="T13" fmla="*/ 314 h 459"/>
                <a:gd name="T14" fmla="*/ 308 w 801"/>
                <a:gd name="T15" fmla="*/ 336 h 459"/>
                <a:gd name="T16" fmla="*/ 365 w 801"/>
                <a:gd name="T17" fmla="*/ 365 h 459"/>
                <a:gd name="T18" fmla="*/ 430 w 801"/>
                <a:gd name="T19" fmla="*/ 381 h 459"/>
                <a:gd name="T20" fmla="*/ 501 w 801"/>
                <a:gd name="T21" fmla="*/ 390 h 459"/>
                <a:gd name="T22" fmla="*/ 573 w 801"/>
                <a:gd name="T23" fmla="*/ 392 h 459"/>
                <a:gd name="T24" fmla="*/ 646 w 801"/>
                <a:gd name="T25" fmla="*/ 381 h 459"/>
                <a:gd name="T26" fmla="*/ 726 w 801"/>
                <a:gd name="T27" fmla="*/ 362 h 459"/>
                <a:gd name="T28" fmla="*/ 801 w 801"/>
                <a:gd name="T29" fmla="*/ 335 h 459"/>
                <a:gd name="T30" fmla="*/ 731 w 801"/>
                <a:gd name="T31" fmla="*/ 377 h 459"/>
                <a:gd name="T32" fmla="*/ 662 w 801"/>
                <a:gd name="T33" fmla="*/ 404 h 459"/>
                <a:gd name="T34" fmla="*/ 594 w 801"/>
                <a:gd name="T35" fmla="*/ 432 h 459"/>
                <a:gd name="T36" fmla="*/ 532 w 801"/>
                <a:gd name="T37" fmla="*/ 445 h 459"/>
                <a:gd name="T38" fmla="*/ 471 w 801"/>
                <a:gd name="T39" fmla="*/ 459 h 459"/>
                <a:gd name="T40" fmla="*/ 411 w 801"/>
                <a:gd name="T41" fmla="*/ 458 h 459"/>
                <a:gd name="T42" fmla="*/ 350 w 801"/>
                <a:gd name="T43" fmla="*/ 458 h 459"/>
                <a:gd name="T44" fmla="*/ 291 w 801"/>
                <a:gd name="T45" fmla="*/ 450 h 459"/>
                <a:gd name="T46" fmla="*/ 244 w 801"/>
                <a:gd name="T47" fmla="*/ 436 h 459"/>
                <a:gd name="T48" fmla="*/ 192 w 801"/>
                <a:gd name="T49" fmla="*/ 415 h 459"/>
                <a:gd name="T50" fmla="*/ 145 w 801"/>
                <a:gd name="T51" fmla="*/ 394 h 459"/>
                <a:gd name="T52" fmla="*/ 100 w 801"/>
                <a:gd name="T53" fmla="*/ 373 h 459"/>
                <a:gd name="T54" fmla="*/ 60 w 801"/>
                <a:gd name="T55" fmla="*/ 347 h 459"/>
                <a:gd name="T56" fmla="*/ 0 w 801"/>
                <a:gd name="T57" fmla="*/ 294 h 459"/>
                <a:gd name="T58" fmla="*/ 0 w 801"/>
                <a:gd name="T59" fmla="*/ 0 h 45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801" h="459">
                  <a:moveTo>
                    <a:pt x="0" y="0"/>
                  </a:moveTo>
                  <a:lnTo>
                    <a:pt x="37" y="69"/>
                  </a:lnTo>
                  <a:lnTo>
                    <a:pt x="68" y="132"/>
                  </a:lnTo>
                  <a:lnTo>
                    <a:pt x="110" y="188"/>
                  </a:lnTo>
                  <a:lnTo>
                    <a:pt x="149" y="229"/>
                  </a:lnTo>
                  <a:lnTo>
                    <a:pt x="192" y="278"/>
                  </a:lnTo>
                  <a:lnTo>
                    <a:pt x="250" y="314"/>
                  </a:lnTo>
                  <a:lnTo>
                    <a:pt x="308" y="336"/>
                  </a:lnTo>
                  <a:lnTo>
                    <a:pt x="365" y="365"/>
                  </a:lnTo>
                  <a:lnTo>
                    <a:pt x="430" y="381"/>
                  </a:lnTo>
                  <a:lnTo>
                    <a:pt x="501" y="390"/>
                  </a:lnTo>
                  <a:lnTo>
                    <a:pt x="573" y="392"/>
                  </a:lnTo>
                  <a:lnTo>
                    <a:pt x="646" y="381"/>
                  </a:lnTo>
                  <a:lnTo>
                    <a:pt x="726" y="362"/>
                  </a:lnTo>
                  <a:lnTo>
                    <a:pt x="801" y="335"/>
                  </a:lnTo>
                  <a:lnTo>
                    <a:pt x="731" y="377"/>
                  </a:lnTo>
                  <a:lnTo>
                    <a:pt x="662" y="404"/>
                  </a:lnTo>
                  <a:lnTo>
                    <a:pt x="594" y="432"/>
                  </a:lnTo>
                  <a:lnTo>
                    <a:pt x="532" y="445"/>
                  </a:lnTo>
                  <a:lnTo>
                    <a:pt x="471" y="459"/>
                  </a:lnTo>
                  <a:lnTo>
                    <a:pt x="411" y="458"/>
                  </a:lnTo>
                  <a:lnTo>
                    <a:pt x="350" y="458"/>
                  </a:lnTo>
                  <a:lnTo>
                    <a:pt x="291" y="450"/>
                  </a:lnTo>
                  <a:lnTo>
                    <a:pt x="244" y="436"/>
                  </a:lnTo>
                  <a:lnTo>
                    <a:pt x="192" y="415"/>
                  </a:lnTo>
                  <a:lnTo>
                    <a:pt x="145" y="394"/>
                  </a:lnTo>
                  <a:lnTo>
                    <a:pt x="100" y="373"/>
                  </a:lnTo>
                  <a:lnTo>
                    <a:pt x="60" y="347"/>
                  </a:lnTo>
                  <a:lnTo>
                    <a:pt x="0" y="2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4"/>
            <p:cNvSpPr>
              <a:spLocks/>
            </p:cNvSpPr>
            <p:nvPr userDrawn="1"/>
          </p:nvSpPr>
          <p:spPr bwMode="ltGray">
            <a:xfrm rot="373331" flipH="1">
              <a:off x="898" y="2855"/>
              <a:ext cx="354" cy="464"/>
            </a:xfrm>
            <a:custGeom>
              <a:avLst/>
              <a:gdLst>
                <a:gd name="T0" fmla="*/ 2147483646 w 117"/>
                <a:gd name="T1" fmla="*/ 0 h 132"/>
                <a:gd name="T2" fmla="*/ 0 w 117"/>
                <a:gd name="T3" fmla="*/ 2147483646 h 132"/>
                <a:gd name="T4" fmla="*/ 2147483646 w 117"/>
                <a:gd name="T5" fmla="*/ 2147483646 h 132"/>
                <a:gd name="T6" fmla="*/ 2147483646 w 117"/>
                <a:gd name="T7" fmla="*/ 2147483646 h 132"/>
                <a:gd name="T8" fmla="*/ 2147483646 w 117"/>
                <a:gd name="T9" fmla="*/ 2147483646 h 132"/>
                <a:gd name="T10" fmla="*/ 2147483646 w 117"/>
                <a:gd name="T11" fmla="*/ 2147483646 h 132"/>
                <a:gd name="T12" fmla="*/ 2147483646 w 117"/>
                <a:gd name="T13" fmla="*/ 2147483646 h 132"/>
                <a:gd name="T14" fmla="*/ 2147483646 w 117"/>
                <a:gd name="T15" fmla="*/ 2147483646 h 132"/>
                <a:gd name="T16" fmla="*/ 2147483646 w 117"/>
                <a:gd name="T17" fmla="*/ 2147483646 h 132"/>
                <a:gd name="T18" fmla="*/ 2147483646 w 117"/>
                <a:gd name="T19" fmla="*/ 2147483646 h 132"/>
                <a:gd name="T20" fmla="*/ 2147483646 w 117"/>
                <a:gd name="T21" fmla="*/ 2147483646 h 132"/>
                <a:gd name="T22" fmla="*/ 2147483646 w 117"/>
                <a:gd name="T23" fmla="*/ 2147483646 h 132"/>
                <a:gd name="T24" fmla="*/ 2147483646 w 117"/>
                <a:gd name="T25" fmla="*/ 2147483646 h 132"/>
                <a:gd name="T26" fmla="*/ 2147483646 w 117"/>
                <a:gd name="T27" fmla="*/ 2147483646 h 132"/>
                <a:gd name="T28" fmla="*/ 2147483646 w 117"/>
                <a:gd name="T29" fmla="*/ 2147483646 h 132"/>
                <a:gd name="T30" fmla="*/ 2147483646 w 117"/>
                <a:gd name="T31" fmla="*/ 2147483646 h 132"/>
                <a:gd name="T32" fmla="*/ 2147483646 w 117"/>
                <a:gd name="T33" fmla="*/ 2147483646 h 132"/>
                <a:gd name="T34" fmla="*/ 2147483646 w 117"/>
                <a:gd name="T35" fmla="*/ 2147483646 h 132"/>
                <a:gd name="T36" fmla="*/ 2147483646 w 117"/>
                <a:gd name="T37" fmla="*/ 2147483646 h 132"/>
                <a:gd name="T38" fmla="*/ 2147483646 w 117"/>
                <a:gd name="T39" fmla="*/ 2147483646 h 132"/>
                <a:gd name="T40" fmla="*/ 2147483646 w 117"/>
                <a:gd name="T41" fmla="*/ 2147483646 h 132"/>
                <a:gd name="T42" fmla="*/ 2147483646 w 117"/>
                <a:gd name="T43" fmla="*/ 2147483646 h 132"/>
                <a:gd name="T44" fmla="*/ 2147483646 w 117"/>
                <a:gd name="T45" fmla="*/ 2147483646 h 132"/>
                <a:gd name="T46" fmla="*/ 2147483646 w 117"/>
                <a:gd name="T47" fmla="*/ 2147483646 h 132"/>
                <a:gd name="T48" fmla="*/ 2147483646 w 117"/>
                <a:gd name="T49" fmla="*/ 2147483646 h 132"/>
                <a:gd name="T50" fmla="*/ 2147483646 w 117"/>
                <a:gd name="T51" fmla="*/ 2147483646 h 132"/>
                <a:gd name="T52" fmla="*/ 2147483646 w 117"/>
                <a:gd name="T53" fmla="*/ 0 h 13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17" h="132">
                  <a:moveTo>
                    <a:pt x="75" y="0"/>
                  </a:moveTo>
                  <a:lnTo>
                    <a:pt x="0" y="25"/>
                  </a:lnTo>
                  <a:lnTo>
                    <a:pt x="3" y="26"/>
                  </a:lnTo>
                  <a:lnTo>
                    <a:pt x="14" y="29"/>
                  </a:lnTo>
                  <a:lnTo>
                    <a:pt x="29" y="36"/>
                  </a:lnTo>
                  <a:lnTo>
                    <a:pt x="46" y="47"/>
                  </a:lnTo>
                  <a:lnTo>
                    <a:pt x="66" y="62"/>
                  </a:lnTo>
                  <a:lnTo>
                    <a:pt x="84" y="80"/>
                  </a:lnTo>
                  <a:lnTo>
                    <a:pt x="102" y="103"/>
                  </a:lnTo>
                  <a:lnTo>
                    <a:pt x="116" y="132"/>
                  </a:lnTo>
                  <a:lnTo>
                    <a:pt x="117" y="120"/>
                  </a:lnTo>
                  <a:lnTo>
                    <a:pt x="115" y="107"/>
                  </a:lnTo>
                  <a:lnTo>
                    <a:pt x="108" y="90"/>
                  </a:lnTo>
                  <a:lnTo>
                    <a:pt x="99" y="74"/>
                  </a:lnTo>
                  <a:lnTo>
                    <a:pt x="89" y="58"/>
                  </a:lnTo>
                  <a:lnTo>
                    <a:pt x="78" y="45"/>
                  </a:lnTo>
                  <a:lnTo>
                    <a:pt x="67" y="36"/>
                  </a:lnTo>
                  <a:lnTo>
                    <a:pt x="58" y="32"/>
                  </a:lnTo>
                  <a:lnTo>
                    <a:pt x="69" y="29"/>
                  </a:lnTo>
                  <a:lnTo>
                    <a:pt x="79" y="28"/>
                  </a:lnTo>
                  <a:lnTo>
                    <a:pt x="89" y="26"/>
                  </a:lnTo>
                  <a:lnTo>
                    <a:pt x="98" y="25"/>
                  </a:lnTo>
                  <a:lnTo>
                    <a:pt x="105" y="24"/>
                  </a:lnTo>
                  <a:lnTo>
                    <a:pt x="109" y="22"/>
                  </a:lnTo>
                  <a:lnTo>
                    <a:pt x="113" y="21"/>
                  </a:lnTo>
                  <a:lnTo>
                    <a:pt x="114" y="2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5"/>
            <p:cNvSpPr>
              <a:spLocks/>
            </p:cNvSpPr>
            <p:nvPr userDrawn="1"/>
          </p:nvSpPr>
          <p:spPr bwMode="ltGray">
            <a:xfrm rot="373331" flipH="1">
              <a:off x="799" y="2979"/>
              <a:ext cx="87" cy="274"/>
            </a:xfrm>
            <a:custGeom>
              <a:avLst/>
              <a:gdLst>
                <a:gd name="T0" fmla="*/ 2147483646 w 29"/>
                <a:gd name="T1" fmla="*/ 0 h 77"/>
                <a:gd name="T2" fmla="*/ 2147483646 w 29"/>
                <a:gd name="T3" fmla="*/ 0 h 77"/>
                <a:gd name="T4" fmla="*/ 2147483646 w 29"/>
                <a:gd name="T5" fmla="*/ 2147483646 h 77"/>
                <a:gd name="T6" fmla="*/ 2147483646 w 29"/>
                <a:gd name="T7" fmla="*/ 2147483646 h 77"/>
                <a:gd name="T8" fmla="*/ 2147483646 w 29"/>
                <a:gd name="T9" fmla="*/ 2147483646 h 77"/>
                <a:gd name="T10" fmla="*/ 2147483646 w 29"/>
                <a:gd name="T11" fmla="*/ 2147483646 h 77"/>
                <a:gd name="T12" fmla="*/ 0 w 29"/>
                <a:gd name="T13" fmla="*/ 2147483646 h 77"/>
                <a:gd name="T14" fmla="*/ 2147483646 w 29"/>
                <a:gd name="T15" fmla="*/ 2147483646 h 77"/>
                <a:gd name="T16" fmla="*/ 2147483646 w 29"/>
                <a:gd name="T17" fmla="*/ 2147483646 h 77"/>
                <a:gd name="T18" fmla="*/ 2147483646 w 29"/>
                <a:gd name="T19" fmla="*/ 2147483646 h 77"/>
                <a:gd name="T20" fmla="*/ 2147483646 w 29"/>
                <a:gd name="T21" fmla="*/ 2147483646 h 77"/>
                <a:gd name="T22" fmla="*/ 2147483646 w 29"/>
                <a:gd name="T23" fmla="*/ 2147483646 h 77"/>
                <a:gd name="T24" fmla="*/ 2147483646 w 29"/>
                <a:gd name="T25" fmla="*/ 0 h 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9" h="77">
                  <a:moveTo>
                    <a:pt x="29" y="0"/>
                  </a:moveTo>
                  <a:lnTo>
                    <a:pt x="23" y="0"/>
                  </a:lnTo>
                  <a:lnTo>
                    <a:pt x="16" y="4"/>
                  </a:lnTo>
                  <a:lnTo>
                    <a:pt x="9" y="9"/>
                  </a:lnTo>
                  <a:lnTo>
                    <a:pt x="4" y="19"/>
                  </a:lnTo>
                  <a:lnTo>
                    <a:pt x="1" y="30"/>
                  </a:lnTo>
                  <a:lnTo>
                    <a:pt x="0" y="44"/>
                  </a:lnTo>
                  <a:lnTo>
                    <a:pt x="3" y="60"/>
                  </a:lnTo>
                  <a:lnTo>
                    <a:pt x="11" y="77"/>
                  </a:lnTo>
                  <a:lnTo>
                    <a:pt x="15" y="53"/>
                  </a:lnTo>
                  <a:lnTo>
                    <a:pt x="19" y="37"/>
                  </a:lnTo>
                  <a:lnTo>
                    <a:pt x="23" y="2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6"/>
            <p:cNvSpPr>
              <a:spLocks/>
            </p:cNvSpPr>
            <p:nvPr userDrawn="1"/>
          </p:nvSpPr>
          <p:spPr bwMode="ltGray">
            <a:xfrm>
              <a:off x="1190" y="3273"/>
              <a:ext cx="1108" cy="1047"/>
            </a:xfrm>
            <a:custGeom>
              <a:avLst/>
              <a:gdLst>
                <a:gd name="T0" fmla="*/ 784 w 1108"/>
                <a:gd name="T1" fmla="*/ 1047 h 1047"/>
                <a:gd name="T2" fmla="*/ 692 w 1108"/>
                <a:gd name="T3" fmla="*/ 1011 h 1047"/>
                <a:gd name="T4" fmla="*/ 607 w 1108"/>
                <a:gd name="T5" fmla="*/ 945 h 1047"/>
                <a:gd name="T6" fmla="*/ 517 w 1108"/>
                <a:gd name="T7" fmla="*/ 861 h 1047"/>
                <a:gd name="T8" fmla="*/ 432 w 1108"/>
                <a:gd name="T9" fmla="*/ 776 h 1047"/>
                <a:gd name="T10" fmla="*/ 350 w 1108"/>
                <a:gd name="T11" fmla="*/ 677 h 1047"/>
                <a:gd name="T12" fmla="*/ 266 w 1108"/>
                <a:gd name="T13" fmla="*/ 563 h 1047"/>
                <a:gd name="T14" fmla="*/ 188 w 1108"/>
                <a:gd name="T15" fmla="*/ 447 h 1047"/>
                <a:gd name="T16" fmla="*/ 122 w 1108"/>
                <a:gd name="T17" fmla="*/ 325 h 1047"/>
                <a:gd name="T18" fmla="*/ 65 w 1108"/>
                <a:gd name="T19" fmla="*/ 211 h 1047"/>
                <a:gd name="T20" fmla="*/ 21 w 1108"/>
                <a:gd name="T21" fmla="*/ 101 h 1047"/>
                <a:gd name="T22" fmla="*/ 0 w 1108"/>
                <a:gd name="T23" fmla="*/ 0 h 1047"/>
                <a:gd name="T24" fmla="*/ 109 w 1108"/>
                <a:gd name="T25" fmla="*/ 217 h 1047"/>
                <a:gd name="T26" fmla="*/ 209 w 1108"/>
                <a:gd name="T27" fmla="*/ 378 h 1047"/>
                <a:gd name="T28" fmla="*/ 294 w 1108"/>
                <a:gd name="T29" fmla="*/ 500 h 1047"/>
                <a:gd name="T30" fmla="*/ 373 w 1108"/>
                <a:gd name="T31" fmla="*/ 590 h 1047"/>
                <a:gd name="T32" fmla="*/ 441 w 1108"/>
                <a:gd name="T33" fmla="*/ 661 h 1047"/>
                <a:gd name="T34" fmla="*/ 506 w 1108"/>
                <a:gd name="T35" fmla="*/ 713 h 1047"/>
                <a:gd name="T36" fmla="*/ 564 w 1108"/>
                <a:gd name="T37" fmla="*/ 754 h 1047"/>
                <a:gd name="T38" fmla="*/ 620 w 1108"/>
                <a:gd name="T39" fmla="*/ 801 h 1047"/>
                <a:gd name="T40" fmla="*/ 754 w 1108"/>
                <a:gd name="T41" fmla="*/ 899 h 1047"/>
                <a:gd name="T42" fmla="*/ 925 w 1108"/>
                <a:gd name="T43" fmla="*/ 977 h 1047"/>
                <a:gd name="T44" fmla="*/ 1108 w 1108"/>
                <a:gd name="T45" fmla="*/ 1047 h 1047"/>
                <a:gd name="T46" fmla="*/ 784 w 1108"/>
                <a:gd name="T47" fmla="*/ 1047 h 10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08" h="1047">
                  <a:moveTo>
                    <a:pt x="784" y="1047"/>
                  </a:moveTo>
                  <a:lnTo>
                    <a:pt x="692" y="1011"/>
                  </a:lnTo>
                  <a:lnTo>
                    <a:pt x="607" y="945"/>
                  </a:lnTo>
                  <a:lnTo>
                    <a:pt x="517" y="861"/>
                  </a:lnTo>
                  <a:lnTo>
                    <a:pt x="432" y="776"/>
                  </a:lnTo>
                  <a:lnTo>
                    <a:pt x="350" y="677"/>
                  </a:lnTo>
                  <a:lnTo>
                    <a:pt x="266" y="563"/>
                  </a:lnTo>
                  <a:lnTo>
                    <a:pt x="188" y="447"/>
                  </a:lnTo>
                  <a:lnTo>
                    <a:pt x="122" y="325"/>
                  </a:lnTo>
                  <a:lnTo>
                    <a:pt x="65" y="211"/>
                  </a:lnTo>
                  <a:lnTo>
                    <a:pt x="21" y="101"/>
                  </a:lnTo>
                  <a:lnTo>
                    <a:pt x="0" y="0"/>
                  </a:lnTo>
                  <a:lnTo>
                    <a:pt x="109" y="217"/>
                  </a:lnTo>
                  <a:lnTo>
                    <a:pt x="209" y="378"/>
                  </a:lnTo>
                  <a:lnTo>
                    <a:pt x="294" y="500"/>
                  </a:lnTo>
                  <a:lnTo>
                    <a:pt x="373" y="590"/>
                  </a:lnTo>
                  <a:lnTo>
                    <a:pt x="441" y="661"/>
                  </a:lnTo>
                  <a:lnTo>
                    <a:pt x="506" y="713"/>
                  </a:lnTo>
                  <a:lnTo>
                    <a:pt x="564" y="754"/>
                  </a:lnTo>
                  <a:lnTo>
                    <a:pt x="620" y="801"/>
                  </a:lnTo>
                  <a:lnTo>
                    <a:pt x="754" y="899"/>
                  </a:lnTo>
                  <a:lnTo>
                    <a:pt x="925" y="977"/>
                  </a:lnTo>
                  <a:lnTo>
                    <a:pt x="1108" y="1047"/>
                  </a:lnTo>
                  <a:lnTo>
                    <a:pt x="784" y="1047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" name="Group 17"/>
            <p:cNvGrpSpPr>
              <a:grpSpLocks/>
            </p:cNvGrpSpPr>
            <p:nvPr userDrawn="1"/>
          </p:nvGrpSpPr>
          <p:grpSpPr bwMode="auto">
            <a:xfrm rot="3220060">
              <a:off x="2631" y="754"/>
              <a:ext cx="569" cy="637"/>
              <a:chOff x="1727" y="866"/>
              <a:chExt cx="129" cy="157"/>
            </a:xfrm>
          </p:grpSpPr>
          <p:sp>
            <p:nvSpPr>
              <p:cNvPr id="36" name="Freeform 18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19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Freeform 20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" name="Group 21"/>
            <p:cNvGrpSpPr>
              <a:grpSpLocks/>
            </p:cNvGrpSpPr>
            <p:nvPr userDrawn="1"/>
          </p:nvGrpSpPr>
          <p:grpSpPr bwMode="auto">
            <a:xfrm rot="-6691250">
              <a:off x="3637" y="132"/>
              <a:ext cx="356" cy="607"/>
              <a:chOff x="1727" y="866"/>
              <a:chExt cx="129" cy="157"/>
            </a:xfrm>
          </p:grpSpPr>
          <p:sp>
            <p:nvSpPr>
              <p:cNvPr id="33" name="Freeform 22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23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Freeform 24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" name="Group 25"/>
            <p:cNvGrpSpPr>
              <a:grpSpLocks/>
            </p:cNvGrpSpPr>
            <p:nvPr userDrawn="1"/>
          </p:nvGrpSpPr>
          <p:grpSpPr bwMode="auto">
            <a:xfrm rot="8524840">
              <a:off x="668" y="3321"/>
              <a:ext cx="501" cy="502"/>
              <a:chOff x="1727" y="866"/>
              <a:chExt cx="129" cy="157"/>
            </a:xfrm>
          </p:grpSpPr>
          <p:sp>
            <p:nvSpPr>
              <p:cNvPr id="30" name="Freeform 26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27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28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" name="Group 29"/>
            <p:cNvGrpSpPr>
              <a:grpSpLocks/>
            </p:cNvGrpSpPr>
            <p:nvPr userDrawn="1"/>
          </p:nvGrpSpPr>
          <p:grpSpPr bwMode="auto">
            <a:xfrm rot="4106450" flipH="1">
              <a:off x="393" y="262"/>
              <a:ext cx="709" cy="892"/>
              <a:chOff x="1727" y="866"/>
              <a:chExt cx="129" cy="157"/>
            </a:xfrm>
          </p:grpSpPr>
          <p:sp>
            <p:nvSpPr>
              <p:cNvPr id="27" name="Freeform 30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31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Freeform 32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33"/>
            <p:cNvGrpSpPr>
              <a:grpSpLocks/>
            </p:cNvGrpSpPr>
            <p:nvPr userDrawn="1"/>
          </p:nvGrpSpPr>
          <p:grpSpPr bwMode="auto">
            <a:xfrm rot="10015322" flipH="1">
              <a:off x="4625" y="2382"/>
              <a:ext cx="709" cy="892"/>
              <a:chOff x="1727" y="866"/>
              <a:chExt cx="129" cy="157"/>
            </a:xfrm>
          </p:grpSpPr>
          <p:sp>
            <p:nvSpPr>
              <p:cNvPr id="24" name="Freeform 34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35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Freeform 36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" name="Freeform 37"/>
            <p:cNvSpPr>
              <a:spLocks/>
            </p:cNvSpPr>
            <p:nvPr userDrawn="1"/>
          </p:nvSpPr>
          <p:spPr bwMode="ltGray">
            <a:xfrm>
              <a:off x="1217" y="2"/>
              <a:ext cx="862" cy="886"/>
            </a:xfrm>
            <a:custGeom>
              <a:avLst/>
              <a:gdLst>
                <a:gd name="T0" fmla="*/ 0 w 862"/>
                <a:gd name="T1" fmla="*/ 0 h 886"/>
                <a:gd name="T2" fmla="*/ 6 w 862"/>
                <a:gd name="T3" fmla="*/ 107 h 886"/>
                <a:gd name="T4" fmla="*/ 37 w 862"/>
                <a:gd name="T5" fmla="*/ 262 h 886"/>
                <a:gd name="T6" fmla="*/ 83 w 862"/>
                <a:gd name="T7" fmla="*/ 410 h 886"/>
                <a:gd name="T8" fmla="*/ 149 w 862"/>
                <a:gd name="T9" fmla="*/ 546 h 886"/>
                <a:gd name="T10" fmla="*/ 237 w 862"/>
                <a:gd name="T11" fmla="*/ 666 h 886"/>
                <a:gd name="T12" fmla="*/ 338 w 862"/>
                <a:gd name="T13" fmla="*/ 764 h 886"/>
                <a:gd name="T14" fmla="*/ 450 w 862"/>
                <a:gd name="T15" fmla="*/ 838 h 886"/>
                <a:gd name="T16" fmla="*/ 579 w 862"/>
                <a:gd name="T17" fmla="*/ 879 h 886"/>
                <a:gd name="T18" fmla="*/ 714 w 862"/>
                <a:gd name="T19" fmla="*/ 886 h 886"/>
                <a:gd name="T20" fmla="*/ 862 w 862"/>
                <a:gd name="T21" fmla="*/ 851 h 886"/>
                <a:gd name="T22" fmla="*/ 784 w 862"/>
                <a:gd name="T23" fmla="*/ 856 h 886"/>
                <a:gd name="T24" fmla="*/ 700 w 862"/>
                <a:gd name="T25" fmla="*/ 835 h 886"/>
                <a:gd name="T26" fmla="*/ 621 w 862"/>
                <a:gd name="T27" fmla="*/ 794 h 886"/>
                <a:gd name="T28" fmla="*/ 542 w 862"/>
                <a:gd name="T29" fmla="*/ 728 h 886"/>
                <a:gd name="T30" fmla="*/ 466 w 862"/>
                <a:gd name="T31" fmla="*/ 649 h 886"/>
                <a:gd name="T32" fmla="*/ 397 w 862"/>
                <a:gd name="T33" fmla="*/ 557 h 886"/>
                <a:gd name="T34" fmla="*/ 334 w 862"/>
                <a:gd name="T35" fmla="*/ 454 h 886"/>
                <a:gd name="T36" fmla="*/ 279 w 862"/>
                <a:gd name="T37" fmla="*/ 339 h 886"/>
                <a:gd name="T38" fmla="*/ 238 w 862"/>
                <a:gd name="T39" fmla="*/ 225 h 886"/>
                <a:gd name="T40" fmla="*/ 205 w 862"/>
                <a:gd name="T41" fmla="*/ 105 h 886"/>
                <a:gd name="T42" fmla="*/ 184 w 862"/>
                <a:gd name="T43" fmla="*/ 3 h 88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862" h="886">
                  <a:moveTo>
                    <a:pt x="0" y="0"/>
                  </a:moveTo>
                  <a:lnTo>
                    <a:pt x="6" y="107"/>
                  </a:lnTo>
                  <a:lnTo>
                    <a:pt x="37" y="262"/>
                  </a:lnTo>
                  <a:lnTo>
                    <a:pt x="83" y="410"/>
                  </a:lnTo>
                  <a:lnTo>
                    <a:pt x="149" y="546"/>
                  </a:lnTo>
                  <a:lnTo>
                    <a:pt x="237" y="666"/>
                  </a:lnTo>
                  <a:lnTo>
                    <a:pt x="338" y="764"/>
                  </a:lnTo>
                  <a:lnTo>
                    <a:pt x="450" y="838"/>
                  </a:lnTo>
                  <a:lnTo>
                    <a:pt x="579" y="879"/>
                  </a:lnTo>
                  <a:lnTo>
                    <a:pt x="714" y="886"/>
                  </a:lnTo>
                  <a:lnTo>
                    <a:pt x="862" y="851"/>
                  </a:lnTo>
                  <a:lnTo>
                    <a:pt x="784" y="856"/>
                  </a:lnTo>
                  <a:lnTo>
                    <a:pt x="700" y="835"/>
                  </a:lnTo>
                  <a:lnTo>
                    <a:pt x="621" y="794"/>
                  </a:lnTo>
                  <a:lnTo>
                    <a:pt x="542" y="728"/>
                  </a:lnTo>
                  <a:lnTo>
                    <a:pt x="466" y="649"/>
                  </a:lnTo>
                  <a:lnTo>
                    <a:pt x="397" y="557"/>
                  </a:lnTo>
                  <a:lnTo>
                    <a:pt x="334" y="454"/>
                  </a:lnTo>
                  <a:lnTo>
                    <a:pt x="279" y="339"/>
                  </a:lnTo>
                  <a:lnTo>
                    <a:pt x="238" y="225"/>
                  </a:lnTo>
                  <a:lnTo>
                    <a:pt x="205" y="105"/>
                  </a:lnTo>
                  <a:lnTo>
                    <a:pt x="184" y="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38"/>
            <p:cNvSpPr>
              <a:spLocks/>
            </p:cNvSpPr>
            <p:nvPr userDrawn="1"/>
          </p:nvSpPr>
          <p:spPr bwMode="ltGray">
            <a:xfrm rot="9832527" flipV="1">
              <a:off x="2158" y="102"/>
              <a:ext cx="681" cy="593"/>
            </a:xfrm>
            <a:custGeom>
              <a:avLst/>
              <a:gdLst>
                <a:gd name="T0" fmla="*/ 0 w 257"/>
                <a:gd name="T1" fmla="*/ 0 h 237"/>
                <a:gd name="T2" fmla="*/ 0 w 257"/>
                <a:gd name="T3" fmla="*/ 2147483646 h 237"/>
                <a:gd name="T4" fmla="*/ 2147483646 w 257"/>
                <a:gd name="T5" fmla="*/ 2147483646 h 237"/>
                <a:gd name="T6" fmla="*/ 2147483646 w 257"/>
                <a:gd name="T7" fmla="*/ 2147483646 h 237"/>
                <a:gd name="T8" fmla="*/ 2147483646 w 257"/>
                <a:gd name="T9" fmla="*/ 2147483646 h 237"/>
                <a:gd name="T10" fmla="*/ 2147483646 w 257"/>
                <a:gd name="T11" fmla="*/ 2147483646 h 237"/>
                <a:gd name="T12" fmla="*/ 2147483646 w 257"/>
                <a:gd name="T13" fmla="*/ 2147483646 h 237"/>
                <a:gd name="T14" fmla="*/ 2147483646 w 257"/>
                <a:gd name="T15" fmla="*/ 2147483646 h 237"/>
                <a:gd name="T16" fmla="*/ 2147483646 w 257"/>
                <a:gd name="T17" fmla="*/ 2147483646 h 237"/>
                <a:gd name="T18" fmla="*/ 2147483646 w 257"/>
                <a:gd name="T19" fmla="*/ 2147483646 h 237"/>
                <a:gd name="T20" fmla="*/ 2147483646 w 257"/>
                <a:gd name="T21" fmla="*/ 2147483646 h 237"/>
                <a:gd name="T22" fmla="*/ 2147483646 w 257"/>
                <a:gd name="T23" fmla="*/ 2147483646 h 237"/>
                <a:gd name="T24" fmla="*/ 2147483646 w 257"/>
                <a:gd name="T25" fmla="*/ 2147483646 h 237"/>
                <a:gd name="T26" fmla="*/ 2147483646 w 257"/>
                <a:gd name="T27" fmla="*/ 2147483646 h 237"/>
                <a:gd name="T28" fmla="*/ 2147483646 w 257"/>
                <a:gd name="T29" fmla="*/ 2147483646 h 237"/>
                <a:gd name="T30" fmla="*/ 2147483646 w 257"/>
                <a:gd name="T31" fmla="*/ 2147483646 h 237"/>
                <a:gd name="T32" fmla="*/ 2147483646 w 257"/>
                <a:gd name="T33" fmla="*/ 2147483646 h 237"/>
                <a:gd name="T34" fmla="*/ 2147483646 w 257"/>
                <a:gd name="T35" fmla="*/ 2147483646 h 237"/>
                <a:gd name="T36" fmla="*/ 2147483646 w 257"/>
                <a:gd name="T37" fmla="*/ 2147483646 h 237"/>
                <a:gd name="T38" fmla="*/ 2147483646 w 257"/>
                <a:gd name="T39" fmla="*/ 2147483646 h 237"/>
                <a:gd name="T40" fmla="*/ 2147483646 w 257"/>
                <a:gd name="T41" fmla="*/ 2147483646 h 237"/>
                <a:gd name="T42" fmla="*/ 2147483646 w 257"/>
                <a:gd name="T43" fmla="*/ 2147483646 h 237"/>
                <a:gd name="T44" fmla="*/ 2147483646 w 257"/>
                <a:gd name="T45" fmla="*/ 2147483646 h 237"/>
                <a:gd name="T46" fmla="*/ 2147483646 w 257"/>
                <a:gd name="T47" fmla="*/ 2147483646 h 237"/>
                <a:gd name="T48" fmla="*/ 2147483646 w 257"/>
                <a:gd name="T49" fmla="*/ 2147483646 h 237"/>
                <a:gd name="T50" fmla="*/ 2147483646 w 257"/>
                <a:gd name="T51" fmla="*/ 2147483646 h 237"/>
                <a:gd name="T52" fmla="*/ 2147483646 w 257"/>
                <a:gd name="T53" fmla="*/ 2147483646 h 237"/>
                <a:gd name="T54" fmla="*/ 2147483646 w 257"/>
                <a:gd name="T55" fmla="*/ 2147483646 h 237"/>
                <a:gd name="T56" fmla="*/ 2147483646 w 257"/>
                <a:gd name="T57" fmla="*/ 2147483646 h 237"/>
                <a:gd name="T58" fmla="*/ 2147483646 w 257"/>
                <a:gd name="T59" fmla="*/ 2147483646 h 237"/>
                <a:gd name="T60" fmla="*/ 2147483646 w 257"/>
                <a:gd name="T61" fmla="*/ 2147483646 h 237"/>
                <a:gd name="T62" fmla="*/ 2147483646 w 257"/>
                <a:gd name="T63" fmla="*/ 2147483646 h 237"/>
                <a:gd name="T64" fmla="*/ 0 w 257"/>
                <a:gd name="T65" fmla="*/ 0 h 2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57" h="237">
                  <a:moveTo>
                    <a:pt x="0" y="0"/>
                  </a:moveTo>
                  <a:lnTo>
                    <a:pt x="0" y="25"/>
                  </a:lnTo>
                  <a:lnTo>
                    <a:pt x="3" y="50"/>
                  </a:lnTo>
                  <a:lnTo>
                    <a:pt x="6" y="75"/>
                  </a:lnTo>
                  <a:lnTo>
                    <a:pt x="11" y="98"/>
                  </a:lnTo>
                  <a:lnTo>
                    <a:pt x="18" y="119"/>
                  </a:lnTo>
                  <a:lnTo>
                    <a:pt x="27" y="141"/>
                  </a:lnTo>
                  <a:lnTo>
                    <a:pt x="38" y="161"/>
                  </a:lnTo>
                  <a:lnTo>
                    <a:pt x="51" y="178"/>
                  </a:lnTo>
                  <a:lnTo>
                    <a:pt x="67" y="194"/>
                  </a:lnTo>
                  <a:lnTo>
                    <a:pt x="86" y="208"/>
                  </a:lnTo>
                  <a:lnTo>
                    <a:pt x="106" y="219"/>
                  </a:lnTo>
                  <a:lnTo>
                    <a:pt x="131" y="228"/>
                  </a:lnTo>
                  <a:lnTo>
                    <a:pt x="158" y="234"/>
                  </a:lnTo>
                  <a:lnTo>
                    <a:pt x="188" y="237"/>
                  </a:lnTo>
                  <a:lnTo>
                    <a:pt x="220" y="236"/>
                  </a:lnTo>
                  <a:lnTo>
                    <a:pt x="257" y="232"/>
                  </a:lnTo>
                  <a:lnTo>
                    <a:pt x="224" y="227"/>
                  </a:lnTo>
                  <a:lnTo>
                    <a:pt x="195" y="220"/>
                  </a:lnTo>
                  <a:lnTo>
                    <a:pt x="170" y="212"/>
                  </a:lnTo>
                  <a:lnTo>
                    <a:pt x="148" y="204"/>
                  </a:lnTo>
                  <a:lnTo>
                    <a:pt x="128" y="193"/>
                  </a:lnTo>
                  <a:lnTo>
                    <a:pt x="112" y="182"/>
                  </a:lnTo>
                  <a:lnTo>
                    <a:pt x="97" y="169"/>
                  </a:lnTo>
                  <a:lnTo>
                    <a:pt x="84" y="155"/>
                  </a:lnTo>
                  <a:lnTo>
                    <a:pt x="72" y="141"/>
                  </a:lnTo>
                  <a:lnTo>
                    <a:pt x="61" y="125"/>
                  </a:lnTo>
                  <a:lnTo>
                    <a:pt x="52" y="107"/>
                  </a:lnTo>
                  <a:lnTo>
                    <a:pt x="43" y="88"/>
                  </a:lnTo>
                  <a:lnTo>
                    <a:pt x="33" y="69"/>
                  </a:lnTo>
                  <a:lnTo>
                    <a:pt x="23" y="47"/>
                  </a:lnTo>
                  <a:lnTo>
                    <a:pt x="1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39"/>
            <p:cNvSpPr>
              <a:spLocks/>
            </p:cNvSpPr>
            <p:nvPr userDrawn="1"/>
          </p:nvSpPr>
          <p:spPr bwMode="ltGray">
            <a:xfrm rot="9832527" flipV="1">
              <a:off x="1997" y="858"/>
              <a:ext cx="330" cy="278"/>
            </a:xfrm>
            <a:custGeom>
              <a:avLst/>
              <a:gdLst>
                <a:gd name="T0" fmla="*/ 2147483646 w 124"/>
                <a:gd name="T1" fmla="*/ 0 h 110"/>
                <a:gd name="T2" fmla="*/ 2147483646 w 124"/>
                <a:gd name="T3" fmla="*/ 2147483646 h 110"/>
                <a:gd name="T4" fmla="*/ 2147483646 w 124"/>
                <a:gd name="T5" fmla="*/ 2147483646 h 110"/>
                <a:gd name="T6" fmla="*/ 2147483646 w 124"/>
                <a:gd name="T7" fmla="*/ 2147483646 h 110"/>
                <a:gd name="T8" fmla="*/ 2147483646 w 124"/>
                <a:gd name="T9" fmla="*/ 2147483646 h 110"/>
                <a:gd name="T10" fmla="*/ 2147483646 w 124"/>
                <a:gd name="T11" fmla="*/ 2147483646 h 110"/>
                <a:gd name="T12" fmla="*/ 2147483646 w 124"/>
                <a:gd name="T13" fmla="*/ 2147483646 h 110"/>
                <a:gd name="T14" fmla="*/ 2147483646 w 124"/>
                <a:gd name="T15" fmla="*/ 2147483646 h 110"/>
                <a:gd name="T16" fmla="*/ 2147483646 w 124"/>
                <a:gd name="T17" fmla="*/ 2147483646 h 110"/>
                <a:gd name="T18" fmla="*/ 0 w 124"/>
                <a:gd name="T19" fmla="*/ 2147483646 h 110"/>
                <a:gd name="T20" fmla="*/ 2147483646 w 124"/>
                <a:gd name="T21" fmla="*/ 2147483646 h 110"/>
                <a:gd name="T22" fmla="*/ 2147483646 w 124"/>
                <a:gd name="T23" fmla="*/ 2147483646 h 110"/>
                <a:gd name="T24" fmla="*/ 2147483646 w 124"/>
                <a:gd name="T25" fmla="*/ 2147483646 h 110"/>
                <a:gd name="T26" fmla="*/ 2147483646 w 124"/>
                <a:gd name="T27" fmla="*/ 2147483646 h 110"/>
                <a:gd name="T28" fmla="*/ 2147483646 w 124"/>
                <a:gd name="T29" fmla="*/ 2147483646 h 110"/>
                <a:gd name="T30" fmla="*/ 2147483646 w 124"/>
                <a:gd name="T31" fmla="*/ 2147483646 h 110"/>
                <a:gd name="T32" fmla="*/ 2147483646 w 124"/>
                <a:gd name="T33" fmla="*/ 2147483646 h 110"/>
                <a:gd name="T34" fmla="*/ 2147483646 w 124"/>
                <a:gd name="T35" fmla="*/ 2147483646 h 110"/>
                <a:gd name="T36" fmla="*/ 2147483646 w 124"/>
                <a:gd name="T37" fmla="*/ 2147483646 h 110"/>
                <a:gd name="T38" fmla="*/ 2147483646 w 124"/>
                <a:gd name="T39" fmla="*/ 2147483646 h 110"/>
                <a:gd name="T40" fmla="*/ 2147483646 w 124"/>
                <a:gd name="T41" fmla="*/ 2147483646 h 110"/>
                <a:gd name="T42" fmla="*/ 2147483646 w 124"/>
                <a:gd name="T43" fmla="*/ 2147483646 h 110"/>
                <a:gd name="T44" fmla="*/ 2147483646 w 124"/>
                <a:gd name="T45" fmla="*/ 2147483646 h 110"/>
                <a:gd name="T46" fmla="*/ 2147483646 w 124"/>
                <a:gd name="T47" fmla="*/ 2147483646 h 110"/>
                <a:gd name="T48" fmla="*/ 2147483646 w 124"/>
                <a:gd name="T49" fmla="*/ 2147483646 h 110"/>
                <a:gd name="T50" fmla="*/ 2147483646 w 124"/>
                <a:gd name="T51" fmla="*/ 2147483646 h 110"/>
                <a:gd name="T52" fmla="*/ 2147483646 w 124"/>
                <a:gd name="T53" fmla="*/ 2147483646 h 110"/>
                <a:gd name="T54" fmla="*/ 2147483646 w 124"/>
                <a:gd name="T55" fmla="*/ 2147483646 h 110"/>
                <a:gd name="T56" fmla="*/ 2147483646 w 124"/>
                <a:gd name="T57" fmla="*/ 2147483646 h 110"/>
                <a:gd name="T58" fmla="*/ 2147483646 w 124"/>
                <a:gd name="T59" fmla="*/ 0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24" h="110">
                  <a:moveTo>
                    <a:pt x="77" y="0"/>
                  </a:moveTo>
                  <a:lnTo>
                    <a:pt x="124" y="108"/>
                  </a:lnTo>
                  <a:lnTo>
                    <a:pt x="120" y="107"/>
                  </a:lnTo>
                  <a:lnTo>
                    <a:pt x="107" y="105"/>
                  </a:lnTo>
                  <a:lnTo>
                    <a:pt x="89" y="101"/>
                  </a:lnTo>
                  <a:lnTo>
                    <a:pt x="68" y="99"/>
                  </a:lnTo>
                  <a:lnTo>
                    <a:pt x="45" y="97"/>
                  </a:lnTo>
                  <a:lnTo>
                    <a:pt x="25" y="98"/>
                  </a:lnTo>
                  <a:lnTo>
                    <a:pt x="9" y="102"/>
                  </a:lnTo>
                  <a:lnTo>
                    <a:pt x="0" y="110"/>
                  </a:lnTo>
                  <a:lnTo>
                    <a:pt x="4" y="98"/>
                  </a:lnTo>
                  <a:lnTo>
                    <a:pt x="8" y="89"/>
                  </a:lnTo>
                  <a:lnTo>
                    <a:pt x="16" y="82"/>
                  </a:lnTo>
                  <a:lnTo>
                    <a:pt x="25" y="76"/>
                  </a:lnTo>
                  <a:lnTo>
                    <a:pt x="36" y="72"/>
                  </a:lnTo>
                  <a:lnTo>
                    <a:pt x="47" y="71"/>
                  </a:lnTo>
                  <a:lnTo>
                    <a:pt x="59" y="71"/>
                  </a:lnTo>
                  <a:lnTo>
                    <a:pt x="72" y="74"/>
                  </a:lnTo>
                  <a:lnTo>
                    <a:pt x="73" y="71"/>
                  </a:lnTo>
                  <a:lnTo>
                    <a:pt x="70" y="56"/>
                  </a:lnTo>
                  <a:lnTo>
                    <a:pt x="67" y="38"/>
                  </a:lnTo>
                  <a:lnTo>
                    <a:pt x="65" y="30"/>
                  </a:lnTo>
                  <a:lnTo>
                    <a:pt x="63" y="30"/>
                  </a:lnTo>
                  <a:lnTo>
                    <a:pt x="61" y="29"/>
                  </a:lnTo>
                  <a:lnTo>
                    <a:pt x="59" y="26"/>
                  </a:lnTo>
                  <a:lnTo>
                    <a:pt x="57" y="23"/>
                  </a:lnTo>
                  <a:lnTo>
                    <a:pt x="57" y="19"/>
                  </a:lnTo>
                  <a:lnTo>
                    <a:pt x="59" y="14"/>
                  </a:lnTo>
                  <a:lnTo>
                    <a:pt x="66" y="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ltGray">
            <a:xfrm rot="9832527" flipV="1">
              <a:off x="2224" y="808"/>
              <a:ext cx="123" cy="233"/>
            </a:xfrm>
            <a:custGeom>
              <a:avLst/>
              <a:gdLst>
                <a:gd name="T0" fmla="*/ 2147483646 w 46"/>
                <a:gd name="T1" fmla="*/ 0 h 94"/>
                <a:gd name="T2" fmla="*/ 2147483646 w 46"/>
                <a:gd name="T3" fmla="*/ 2147483646 h 94"/>
                <a:gd name="T4" fmla="*/ 2147483646 w 46"/>
                <a:gd name="T5" fmla="*/ 2147483646 h 94"/>
                <a:gd name="T6" fmla="*/ 2147483646 w 46"/>
                <a:gd name="T7" fmla="*/ 2147483646 h 94"/>
                <a:gd name="T8" fmla="*/ 0 w 46"/>
                <a:gd name="T9" fmla="*/ 2147483646 h 94"/>
                <a:gd name="T10" fmla="*/ 2147483646 w 46"/>
                <a:gd name="T11" fmla="*/ 2147483646 h 94"/>
                <a:gd name="T12" fmla="*/ 2147483646 w 46"/>
                <a:gd name="T13" fmla="*/ 2147483646 h 94"/>
                <a:gd name="T14" fmla="*/ 2147483646 w 46"/>
                <a:gd name="T15" fmla="*/ 2147483646 h 94"/>
                <a:gd name="T16" fmla="*/ 2147483646 w 46"/>
                <a:gd name="T17" fmla="*/ 2147483646 h 94"/>
                <a:gd name="T18" fmla="*/ 2147483646 w 46"/>
                <a:gd name="T19" fmla="*/ 2147483646 h 94"/>
                <a:gd name="T20" fmla="*/ 2147483646 w 46"/>
                <a:gd name="T21" fmla="*/ 2147483646 h 94"/>
                <a:gd name="T22" fmla="*/ 2147483646 w 46"/>
                <a:gd name="T23" fmla="*/ 2147483646 h 94"/>
                <a:gd name="T24" fmla="*/ 2147483646 w 46"/>
                <a:gd name="T25" fmla="*/ 0 h 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" h="94">
                  <a:moveTo>
                    <a:pt x="31" y="0"/>
                  </a:moveTo>
                  <a:lnTo>
                    <a:pt x="20" y="38"/>
                  </a:lnTo>
                  <a:lnTo>
                    <a:pt x="15" y="62"/>
                  </a:lnTo>
                  <a:lnTo>
                    <a:pt x="11" y="79"/>
                  </a:lnTo>
                  <a:lnTo>
                    <a:pt x="0" y="94"/>
                  </a:lnTo>
                  <a:lnTo>
                    <a:pt x="12" y="88"/>
                  </a:lnTo>
                  <a:lnTo>
                    <a:pt x="23" y="80"/>
                  </a:lnTo>
                  <a:lnTo>
                    <a:pt x="32" y="69"/>
                  </a:lnTo>
                  <a:lnTo>
                    <a:pt x="40" y="57"/>
                  </a:lnTo>
                  <a:lnTo>
                    <a:pt x="45" y="44"/>
                  </a:lnTo>
                  <a:lnTo>
                    <a:pt x="46" y="30"/>
                  </a:lnTo>
                  <a:lnTo>
                    <a:pt x="42" y="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ltGray">
            <a:xfrm>
              <a:off x="1603" y="0"/>
              <a:ext cx="124" cy="121"/>
            </a:xfrm>
            <a:custGeom>
              <a:avLst/>
              <a:gdLst>
                <a:gd name="T0" fmla="*/ 124 w 124"/>
                <a:gd name="T1" fmla="*/ 0 h 121"/>
                <a:gd name="T2" fmla="*/ 113 w 124"/>
                <a:gd name="T3" fmla="*/ 9 h 121"/>
                <a:gd name="T4" fmla="*/ 99 w 124"/>
                <a:gd name="T5" fmla="*/ 25 h 121"/>
                <a:gd name="T6" fmla="*/ 81 w 124"/>
                <a:gd name="T7" fmla="*/ 41 h 121"/>
                <a:gd name="T8" fmla="*/ 63 w 124"/>
                <a:gd name="T9" fmla="*/ 54 h 121"/>
                <a:gd name="T10" fmla="*/ 41 w 124"/>
                <a:gd name="T11" fmla="*/ 66 h 121"/>
                <a:gd name="T12" fmla="*/ 22 w 124"/>
                <a:gd name="T13" fmla="*/ 74 h 121"/>
                <a:gd name="T14" fmla="*/ 0 w 124"/>
                <a:gd name="T15" fmla="*/ 75 h 121"/>
                <a:gd name="T16" fmla="*/ 10 w 124"/>
                <a:gd name="T17" fmla="*/ 96 h 121"/>
                <a:gd name="T18" fmla="*/ 23 w 124"/>
                <a:gd name="T19" fmla="*/ 113 h 121"/>
                <a:gd name="T20" fmla="*/ 41 w 124"/>
                <a:gd name="T21" fmla="*/ 121 h 121"/>
                <a:gd name="T22" fmla="*/ 60 w 124"/>
                <a:gd name="T23" fmla="*/ 121 h 121"/>
                <a:gd name="T24" fmla="*/ 83 w 124"/>
                <a:gd name="T25" fmla="*/ 111 h 121"/>
                <a:gd name="T26" fmla="*/ 101 w 124"/>
                <a:gd name="T27" fmla="*/ 88 h 121"/>
                <a:gd name="T28" fmla="*/ 116 w 124"/>
                <a:gd name="T29" fmla="*/ 53 h 121"/>
                <a:gd name="T30" fmla="*/ 124 w 124"/>
                <a:gd name="T31" fmla="*/ 0 h 12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24" h="121">
                  <a:moveTo>
                    <a:pt x="124" y="0"/>
                  </a:moveTo>
                  <a:lnTo>
                    <a:pt x="113" y="9"/>
                  </a:lnTo>
                  <a:lnTo>
                    <a:pt x="99" y="25"/>
                  </a:lnTo>
                  <a:lnTo>
                    <a:pt x="81" y="41"/>
                  </a:lnTo>
                  <a:lnTo>
                    <a:pt x="63" y="54"/>
                  </a:lnTo>
                  <a:lnTo>
                    <a:pt x="41" y="66"/>
                  </a:lnTo>
                  <a:lnTo>
                    <a:pt x="22" y="74"/>
                  </a:lnTo>
                  <a:lnTo>
                    <a:pt x="0" y="75"/>
                  </a:lnTo>
                  <a:lnTo>
                    <a:pt x="10" y="96"/>
                  </a:lnTo>
                  <a:lnTo>
                    <a:pt x="23" y="113"/>
                  </a:lnTo>
                  <a:lnTo>
                    <a:pt x="41" y="121"/>
                  </a:lnTo>
                  <a:lnTo>
                    <a:pt x="60" y="121"/>
                  </a:lnTo>
                  <a:lnTo>
                    <a:pt x="83" y="111"/>
                  </a:lnTo>
                  <a:lnTo>
                    <a:pt x="101" y="88"/>
                  </a:lnTo>
                  <a:lnTo>
                    <a:pt x="116" y="5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42"/>
            <p:cNvSpPr>
              <a:spLocks/>
            </p:cNvSpPr>
            <p:nvPr userDrawn="1"/>
          </p:nvSpPr>
          <p:spPr bwMode="ltGray">
            <a:xfrm rot="9832527" flipV="1">
              <a:off x="2173" y="1238"/>
              <a:ext cx="393" cy="2300"/>
            </a:xfrm>
            <a:custGeom>
              <a:avLst/>
              <a:gdLst>
                <a:gd name="T0" fmla="*/ 0 w 149"/>
                <a:gd name="T1" fmla="*/ 0 h 704"/>
                <a:gd name="T2" fmla="*/ 2147483646 w 149"/>
                <a:gd name="T3" fmla="*/ 2147483646 h 704"/>
                <a:gd name="T4" fmla="*/ 2147483646 w 149"/>
                <a:gd name="T5" fmla="*/ 2147483646 h 704"/>
                <a:gd name="T6" fmla="*/ 2147483646 w 149"/>
                <a:gd name="T7" fmla="*/ 2147483646 h 704"/>
                <a:gd name="T8" fmla="*/ 2147483646 w 149"/>
                <a:gd name="T9" fmla="*/ 2147483646 h 704"/>
                <a:gd name="T10" fmla="*/ 2147483646 w 149"/>
                <a:gd name="T11" fmla="*/ 2147483646 h 704"/>
                <a:gd name="T12" fmla="*/ 2147483646 w 149"/>
                <a:gd name="T13" fmla="*/ 2147483646 h 704"/>
                <a:gd name="T14" fmla="*/ 2147483646 w 149"/>
                <a:gd name="T15" fmla="*/ 2147483646 h 704"/>
                <a:gd name="T16" fmla="*/ 2147483646 w 149"/>
                <a:gd name="T17" fmla="*/ 2147483646 h 704"/>
                <a:gd name="T18" fmla="*/ 2147483646 w 149"/>
                <a:gd name="T19" fmla="*/ 2147483646 h 704"/>
                <a:gd name="T20" fmla="*/ 2147483646 w 149"/>
                <a:gd name="T21" fmla="*/ 2147483646 h 704"/>
                <a:gd name="T22" fmla="*/ 2147483646 w 149"/>
                <a:gd name="T23" fmla="*/ 2147483646 h 704"/>
                <a:gd name="T24" fmla="*/ 2147483646 w 149"/>
                <a:gd name="T25" fmla="*/ 2147483646 h 704"/>
                <a:gd name="T26" fmla="*/ 2147483646 w 149"/>
                <a:gd name="T27" fmla="*/ 2147483646 h 704"/>
                <a:gd name="T28" fmla="*/ 2147483646 w 149"/>
                <a:gd name="T29" fmla="*/ 2147483646 h 704"/>
                <a:gd name="T30" fmla="*/ 2147483646 w 149"/>
                <a:gd name="T31" fmla="*/ 2147483646 h 704"/>
                <a:gd name="T32" fmla="*/ 2147483646 w 149"/>
                <a:gd name="T33" fmla="*/ 2147483646 h 704"/>
                <a:gd name="T34" fmla="*/ 2147483646 w 149"/>
                <a:gd name="T35" fmla="*/ 2147483646 h 704"/>
                <a:gd name="T36" fmla="*/ 2147483646 w 149"/>
                <a:gd name="T37" fmla="*/ 2147483646 h 704"/>
                <a:gd name="T38" fmla="*/ 2147483646 w 149"/>
                <a:gd name="T39" fmla="*/ 2147483646 h 704"/>
                <a:gd name="T40" fmla="*/ 2147483646 w 149"/>
                <a:gd name="T41" fmla="*/ 2147483646 h 704"/>
                <a:gd name="T42" fmla="*/ 2147483646 w 149"/>
                <a:gd name="T43" fmla="*/ 2147483646 h 704"/>
                <a:gd name="T44" fmla="*/ 2147483646 w 149"/>
                <a:gd name="T45" fmla="*/ 2147483646 h 704"/>
                <a:gd name="T46" fmla="*/ 2147483646 w 149"/>
                <a:gd name="T47" fmla="*/ 2147483646 h 704"/>
                <a:gd name="T48" fmla="*/ 2147483646 w 149"/>
                <a:gd name="T49" fmla="*/ 2147483646 h 704"/>
                <a:gd name="T50" fmla="*/ 2147483646 w 149"/>
                <a:gd name="T51" fmla="*/ 2147483646 h 704"/>
                <a:gd name="T52" fmla="*/ 2147483646 w 149"/>
                <a:gd name="T53" fmla="*/ 2147483646 h 704"/>
                <a:gd name="T54" fmla="*/ 2147483646 w 149"/>
                <a:gd name="T55" fmla="*/ 2147483646 h 704"/>
                <a:gd name="T56" fmla="*/ 2147483646 w 149"/>
                <a:gd name="T57" fmla="*/ 2147483646 h 704"/>
                <a:gd name="T58" fmla="*/ 2147483646 w 149"/>
                <a:gd name="T59" fmla="*/ 2147483646 h 704"/>
                <a:gd name="T60" fmla="*/ 2147483646 w 149"/>
                <a:gd name="T61" fmla="*/ 2147483646 h 704"/>
                <a:gd name="T62" fmla="*/ 2147483646 w 149"/>
                <a:gd name="T63" fmla="*/ 2147483646 h 704"/>
                <a:gd name="T64" fmla="*/ 2147483646 w 149"/>
                <a:gd name="T65" fmla="*/ 2147483646 h 704"/>
                <a:gd name="T66" fmla="*/ 2147483646 w 149"/>
                <a:gd name="T67" fmla="*/ 2147483646 h 704"/>
                <a:gd name="T68" fmla="*/ 2147483646 w 149"/>
                <a:gd name="T69" fmla="*/ 2147483646 h 704"/>
                <a:gd name="T70" fmla="*/ 2147483646 w 149"/>
                <a:gd name="T71" fmla="*/ 2147483646 h 704"/>
                <a:gd name="T72" fmla="*/ 2147483646 w 149"/>
                <a:gd name="T73" fmla="*/ 2147483646 h 704"/>
                <a:gd name="T74" fmla="*/ 2147483646 w 149"/>
                <a:gd name="T75" fmla="*/ 2147483646 h 704"/>
                <a:gd name="T76" fmla="*/ 2147483646 w 149"/>
                <a:gd name="T77" fmla="*/ 2147483646 h 704"/>
                <a:gd name="T78" fmla="*/ 2147483646 w 149"/>
                <a:gd name="T79" fmla="*/ 2147483646 h 704"/>
                <a:gd name="T80" fmla="*/ 2147483646 w 149"/>
                <a:gd name="T81" fmla="*/ 2147483646 h 704"/>
                <a:gd name="T82" fmla="*/ 0 w 149"/>
                <a:gd name="T83" fmla="*/ 0 h 7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9" h="704">
                  <a:moveTo>
                    <a:pt x="0" y="0"/>
                  </a:moveTo>
                  <a:lnTo>
                    <a:pt x="6" y="6"/>
                  </a:lnTo>
                  <a:lnTo>
                    <a:pt x="16" y="14"/>
                  </a:lnTo>
                  <a:lnTo>
                    <a:pt x="28" y="24"/>
                  </a:lnTo>
                  <a:lnTo>
                    <a:pt x="41" y="37"/>
                  </a:lnTo>
                  <a:lnTo>
                    <a:pt x="58" y="53"/>
                  </a:lnTo>
                  <a:lnTo>
                    <a:pt x="73" y="70"/>
                  </a:lnTo>
                  <a:lnTo>
                    <a:pt x="88" y="90"/>
                  </a:lnTo>
                  <a:lnTo>
                    <a:pt x="100" y="113"/>
                  </a:lnTo>
                  <a:lnTo>
                    <a:pt x="112" y="137"/>
                  </a:lnTo>
                  <a:lnTo>
                    <a:pt x="120" y="165"/>
                  </a:lnTo>
                  <a:lnTo>
                    <a:pt x="124" y="196"/>
                  </a:lnTo>
                  <a:lnTo>
                    <a:pt x="126" y="228"/>
                  </a:lnTo>
                  <a:lnTo>
                    <a:pt x="120" y="264"/>
                  </a:lnTo>
                  <a:lnTo>
                    <a:pt x="109" y="302"/>
                  </a:lnTo>
                  <a:lnTo>
                    <a:pt x="92" y="342"/>
                  </a:lnTo>
                  <a:lnTo>
                    <a:pt x="67" y="386"/>
                  </a:lnTo>
                  <a:lnTo>
                    <a:pt x="39" y="436"/>
                  </a:lnTo>
                  <a:lnTo>
                    <a:pt x="21" y="482"/>
                  </a:lnTo>
                  <a:lnTo>
                    <a:pt x="10" y="525"/>
                  </a:lnTo>
                  <a:lnTo>
                    <a:pt x="6" y="566"/>
                  </a:lnTo>
                  <a:lnTo>
                    <a:pt x="6" y="605"/>
                  </a:lnTo>
                  <a:lnTo>
                    <a:pt x="8" y="641"/>
                  </a:lnTo>
                  <a:lnTo>
                    <a:pt x="12" y="673"/>
                  </a:lnTo>
                  <a:lnTo>
                    <a:pt x="14" y="704"/>
                  </a:lnTo>
                  <a:lnTo>
                    <a:pt x="41" y="688"/>
                  </a:lnTo>
                  <a:lnTo>
                    <a:pt x="39" y="680"/>
                  </a:lnTo>
                  <a:lnTo>
                    <a:pt x="36" y="657"/>
                  </a:lnTo>
                  <a:lnTo>
                    <a:pt x="33" y="622"/>
                  </a:lnTo>
                  <a:lnTo>
                    <a:pt x="35" y="575"/>
                  </a:lnTo>
                  <a:lnTo>
                    <a:pt x="41" y="519"/>
                  </a:lnTo>
                  <a:lnTo>
                    <a:pt x="58" y="455"/>
                  </a:lnTo>
                  <a:lnTo>
                    <a:pt x="86" y="386"/>
                  </a:lnTo>
                  <a:lnTo>
                    <a:pt x="129" y="313"/>
                  </a:lnTo>
                  <a:lnTo>
                    <a:pt x="143" y="279"/>
                  </a:lnTo>
                  <a:lnTo>
                    <a:pt x="149" y="235"/>
                  </a:lnTo>
                  <a:lnTo>
                    <a:pt x="144" y="184"/>
                  </a:lnTo>
                  <a:lnTo>
                    <a:pt x="131" y="134"/>
                  </a:lnTo>
                  <a:lnTo>
                    <a:pt x="109" y="85"/>
                  </a:lnTo>
                  <a:lnTo>
                    <a:pt x="81" y="44"/>
                  </a:lnTo>
                  <a:lnTo>
                    <a:pt x="4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43"/>
            <p:cNvSpPr>
              <a:spLocks/>
            </p:cNvSpPr>
            <p:nvPr userDrawn="1"/>
          </p:nvSpPr>
          <p:spPr bwMode="ltGray">
            <a:xfrm>
              <a:off x="0" y="1848"/>
              <a:ext cx="36" cy="132"/>
            </a:xfrm>
            <a:custGeom>
              <a:avLst/>
              <a:gdLst>
                <a:gd name="T0" fmla="*/ 0 w 36"/>
                <a:gd name="T1" fmla="*/ 0 h 132"/>
                <a:gd name="T2" fmla="*/ 36 w 36"/>
                <a:gd name="T3" fmla="*/ 12 h 132"/>
                <a:gd name="T4" fmla="*/ 0 w 36"/>
                <a:gd name="T5" fmla="*/ 132 h 132"/>
                <a:gd name="T6" fmla="*/ 0 w 36"/>
                <a:gd name="T7" fmla="*/ 0 h 1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132">
                  <a:moveTo>
                    <a:pt x="0" y="0"/>
                  </a:moveTo>
                  <a:lnTo>
                    <a:pt x="36" y="1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3295" name="Rectangle 47"/>
          <p:cNvSpPr>
            <a:spLocks noGrp="1" noChangeArrowheads="1"/>
          </p:cNvSpPr>
          <p:nvPr>
            <p:ph type="ctrTitle"/>
          </p:nvPr>
        </p:nvSpPr>
        <p:spPr>
          <a:xfrm>
            <a:off x="2455864" y="596900"/>
            <a:ext cx="6192837" cy="3581400"/>
          </a:xfrm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45791" dir="3378596" algn="ctr" rotWithShape="0">
                    <a:srgbClr val="993366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5200" b="1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3296" name="Rectangle 48"/>
          <p:cNvSpPr>
            <a:spLocks noGrp="1" noChangeArrowheads="1"/>
          </p:cNvSpPr>
          <p:nvPr>
            <p:ph type="subTitle" idx="1"/>
          </p:nvPr>
        </p:nvSpPr>
        <p:spPr>
          <a:xfrm>
            <a:off x="2489200" y="4279901"/>
            <a:ext cx="6146800" cy="1485900"/>
          </a:xfrm>
        </p:spPr>
        <p:txBody>
          <a:bodyPr/>
          <a:lstStyle>
            <a:lvl1pPr marL="0" indent="0" algn="ctr">
              <a:buFontTx/>
              <a:buNone/>
              <a:defRPr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46" name="Rectangle 4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7" name="Rectangle 4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" name="Rectangle 4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F8981B98-2591-407B-A17F-22DB1B259C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034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03C6D066-1E28-48D4-B18E-E017EF8535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0379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456113"/>
          </a:xfr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defRPr sz="2800"/>
            </a:lvl1pPr>
            <a:lvl2pPr>
              <a:lnSpc>
                <a:spcPct val="125000"/>
              </a:lnSpc>
              <a:spcBef>
                <a:spcPts val="0"/>
              </a:spcBef>
              <a:defRPr sz="2400"/>
            </a:lvl2pPr>
            <a:lvl3pPr>
              <a:lnSpc>
                <a:spcPct val="125000"/>
              </a:lnSpc>
              <a:spcBef>
                <a:spcPts val="0"/>
              </a:spcBef>
              <a:defRPr sz="2000"/>
            </a:lvl3pPr>
            <a:lvl4pPr>
              <a:lnSpc>
                <a:spcPct val="125000"/>
              </a:lnSpc>
              <a:spcBef>
                <a:spcPts val="0"/>
              </a:spcBef>
              <a:defRPr sz="1800"/>
            </a:lvl4pPr>
            <a:lvl5pPr>
              <a:lnSpc>
                <a:spcPct val="125000"/>
              </a:lnSpc>
              <a:spcBef>
                <a:spcPts val="0"/>
              </a:spcBef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4561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zh-CN" altLang="en-US" sz="2800" smtClean="0"/>
            </a:lvl1pPr>
            <a:lvl2pPr>
              <a:defRPr lang="zh-CN" altLang="en-US" sz="2400" smtClean="0"/>
            </a:lvl2pPr>
            <a:lvl3pPr>
              <a:defRPr lang="zh-CN" altLang="en-US" sz="20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B78A8876-AF62-401F-A183-0713E64070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3167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A544219C-6556-40BC-A057-E80729800A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1736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B90D4A05-8767-4542-9FC1-C9F73CD227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094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0FAD79A9-4AA3-4DB4-915F-A9BF60A2DD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818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69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33438"/>
            <a:ext cx="82296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8" name="Rectangle 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600200"/>
            <a:ext cx="8231187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1034" name="Text Box 55"/>
          <p:cNvSpPr txBox="1">
            <a:spLocks noChangeArrowheads="1"/>
          </p:cNvSpPr>
          <p:nvPr userDrawn="1"/>
        </p:nvSpPr>
        <p:spPr bwMode="auto">
          <a:xfrm>
            <a:off x="6659563" y="223838"/>
            <a:ext cx="23399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000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第四章 能带理论</a:t>
            </a:r>
          </a:p>
        </p:txBody>
      </p:sp>
      <p:sp>
        <p:nvSpPr>
          <p:cNvPr id="1035" name="Rectangle 56"/>
          <p:cNvSpPr>
            <a:spLocks noChangeArrowheads="1"/>
          </p:cNvSpPr>
          <p:nvPr userDrawn="1"/>
        </p:nvSpPr>
        <p:spPr bwMode="auto">
          <a:xfrm>
            <a:off x="0" y="49213"/>
            <a:ext cx="7215188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indent="609585">
              <a:lnSpc>
                <a:spcPct val="125000"/>
              </a:lnSpc>
              <a:spcBef>
                <a:spcPts val="0"/>
              </a:spcBef>
              <a:defRPr/>
            </a:pPr>
            <a:r>
              <a:rPr kumimoji="1" lang="en-US" altLang="zh-CN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4-7  </a:t>
            </a:r>
            <a:r>
              <a:rPr kumimoji="1" lang="zh-CN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能态密度与费米面</a:t>
            </a:r>
            <a:endParaRPr lang="zh-CN" alt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282" name="Text Box 58"/>
          <p:cNvSpPr txBox="1">
            <a:spLocks noChangeArrowheads="1"/>
          </p:cNvSpPr>
          <p:nvPr userDrawn="1"/>
        </p:nvSpPr>
        <p:spPr bwMode="auto">
          <a:xfrm>
            <a:off x="6300788" y="6526213"/>
            <a:ext cx="2843212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/>
                <a:ea typeface="华文新魏" pitchFamily="2" charset="-122"/>
              </a:rPr>
              <a:t>东北师范大学物理学院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4" r:id="rId12"/>
    <p:sldLayoutId id="2147484535" r:id="rId13"/>
    <p:sldLayoutId id="2147484536" r:id="rId14"/>
    <p:sldLayoutId id="2147484537" r:id="rId15"/>
    <p:sldLayoutId id="2147484538" r:id="rId16"/>
    <p:sldLayoutId id="2147484539" r:id="rId17"/>
    <p:sldLayoutId id="2147484540" r:id="rId18"/>
    <p:sldLayoutId id="2147484522" r:id="rId1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9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9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anose="020B0A04020102020204" pitchFamily="34" charset="0"/>
          <a:ea typeface="微软雅黑" panose="020B0503020204020204" pitchFamily="34" charset="-122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9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anose="020B0A04020102020204" pitchFamily="34" charset="0"/>
          <a:ea typeface="微软雅黑" panose="020B0503020204020204" pitchFamily="34" charset="-122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9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anose="020B0A04020102020204" pitchFamily="34" charset="0"/>
          <a:ea typeface="微软雅黑" panose="020B0503020204020204" pitchFamily="34" charset="-122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9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anose="020B0A04020102020204" pitchFamily="34" charset="0"/>
          <a:ea typeface="微软雅黑" panose="020B0503020204020204" pitchFamily="34" charset="-122"/>
        </a:defRPr>
      </a:lvl5pPr>
      <a:lvl6pPr marL="457189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6pPr>
      <a:lvl7pPr marL="914377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7pPr>
      <a:lvl8pPr marL="1371566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8pPr>
      <a:lvl9pPr marL="1828754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Char char="•"/>
        <a:defRPr sz="25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Black" panose="020B0A04020102020204" pitchFamily="34" charset="0"/>
          <a:ea typeface="微软雅黑" panose="020B0503020204020204" pitchFamily="34" charset="-122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Char char="–"/>
        <a:defRPr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Black" panose="020B0A04020102020204" pitchFamily="34" charset="0"/>
          <a:ea typeface="微软雅黑" panose="020B0503020204020204" pitchFamily="34" charset="-122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har char="•"/>
        <a:defRPr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Black" panose="020B0A04020102020204" pitchFamily="34" charset="0"/>
          <a:ea typeface="微软雅黑" panose="020B0503020204020204" pitchFamily="34" charset="-122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Black" panose="020B0A04020102020204" pitchFamily="34" charset="0"/>
          <a:ea typeface="微软雅黑" panose="020B0503020204020204" pitchFamily="34" charset="-122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Char char="»"/>
        <a:defRPr sz="21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Black" panose="020B0A04020102020204" pitchFamily="34" charset="0"/>
          <a:ea typeface="微软雅黑" panose="020B0503020204020204" pitchFamily="34" charset="-122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7" Type="http://schemas.openxmlformats.org/officeDocument/2006/relationships/image" Target="../media/image36.jpe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24.wmf"/><Relationship Id="rId4" Type="http://schemas.openxmlformats.org/officeDocument/2006/relationships/image" Target="../media/image37.emf"/><Relationship Id="rId9" Type="http://schemas.openxmlformats.org/officeDocument/2006/relationships/oleObject" Target="../embeddings/oleObject29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34.bin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38.wmf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44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1.bin"/><Relationship Id="rId15" Type="http://schemas.openxmlformats.org/officeDocument/2006/relationships/oleObject" Target="../embeddings/oleObject35.bin"/><Relationship Id="rId10" Type="http://schemas.openxmlformats.org/officeDocument/2006/relationships/image" Target="../media/image46.jpeg"/><Relationship Id="rId4" Type="http://schemas.openxmlformats.org/officeDocument/2006/relationships/image" Target="../media/image40.wmf"/><Relationship Id="rId9" Type="http://schemas.openxmlformats.org/officeDocument/2006/relationships/image" Target="../media/image45.jpeg"/><Relationship Id="rId14" Type="http://schemas.openxmlformats.org/officeDocument/2006/relationships/image" Target="../media/image43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oleObject" Target="../embeddings/oleObject36.bin"/><Relationship Id="rId7" Type="http://schemas.openxmlformats.org/officeDocument/2006/relationships/image" Target="../media/image48.jpe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40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53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4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oleObject" Target="../embeddings/oleObject42.bin"/><Relationship Id="rId7" Type="http://schemas.openxmlformats.org/officeDocument/2006/relationships/image" Target="../media/image57.png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60.jpeg"/><Relationship Id="rId4" Type="http://schemas.openxmlformats.org/officeDocument/2006/relationships/image" Target="../media/image54.wmf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oleObject" Target="../embeddings/oleObject45.bin"/><Relationship Id="rId7" Type="http://schemas.openxmlformats.org/officeDocument/2006/relationships/image" Target="../media/image65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2.wmf"/><Relationship Id="rId11" Type="http://schemas.openxmlformats.org/officeDocument/2006/relationships/image" Target="../media/image64.emf"/><Relationship Id="rId5" Type="http://schemas.openxmlformats.org/officeDocument/2006/relationships/oleObject" Target="../embeddings/oleObject46.bin"/><Relationship Id="rId10" Type="http://schemas.openxmlformats.org/officeDocument/2006/relationships/oleObject" Target="../embeddings/oleObject48.bin"/><Relationship Id="rId4" Type="http://schemas.openxmlformats.org/officeDocument/2006/relationships/image" Target="../media/image61.wmf"/><Relationship Id="rId9" Type="http://schemas.openxmlformats.org/officeDocument/2006/relationships/image" Target="../media/image6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7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69.wmf"/><Relationship Id="rId4" Type="http://schemas.openxmlformats.org/officeDocument/2006/relationships/image" Target="../media/image66.wmf"/><Relationship Id="rId9" Type="http://schemas.openxmlformats.org/officeDocument/2006/relationships/oleObject" Target="../embeddings/oleObject5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73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57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63.bin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78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5" Type="http://schemas.openxmlformats.org/officeDocument/2006/relationships/image" Target="../media/image80.jpeg"/><Relationship Id="rId10" Type="http://schemas.openxmlformats.org/officeDocument/2006/relationships/image" Target="../media/image77.wmf"/><Relationship Id="rId4" Type="http://schemas.openxmlformats.org/officeDocument/2006/relationships/image" Target="../media/image74.wmf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79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oleObject" Target="../embeddings/oleObject69.bin"/><Relationship Id="rId18" Type="http://schemas.openxmlformats.org/officeDocument/2006/relationships/image" Target="../media/image88.wmf"/><Relationship Id="rId26" Type="http://schemas.openxmlformats.org/officeDocument/2006/relationships/image" Target="../media/image92.wmf"/><Relationship Id="rId3" Type="http://schemas.openxmlformats.org/officeDocument/2006/relationships/oleObject" Target="../embeddings/oleObject64.bin"/><Relationship Id="rId21" Type="http://schemas.openxmlformats.org/officeDocument/2006/relationships/oleObject" Target="../embeddings/oleObject73.bin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85.wmf"/><Relationship Id="rId17" Type="http://schemas.openxmlformats.org/officeDocument/2006/relationships/oleObject" Target="../embeddings/oleObject71.bin"/><Relationship Id="rId25" Type="http://schemas.openxmlformats.org/officeDocument/2006/relationships/oleObject" Target="../embeddings/oleObject75.bin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87.wmf"/><Relationship Id="rId20" Type="http://schemas.openxmlformats.org/officeDocument/2006/relationships/image" Target="../media/image89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68.bin"/><Relationship Id="rId24" Type="http://schemas.openxmlformats.org/officeDocument/2006/relationships/image" Target="../media/image91.wmf"/><Relationship Id="rId5" Type="http://schemas.openxmlformats.org/officeDocument/2006/relationships/oleObject" Target="../embeddings/oleObject65.bin"/><Relationship Id="rId15" Type="http://schemas.openxmlformats.org/officeDocument/2006/relationships/oleObject" Target="../embeddings/oleObject70.bin"/><Relationship Id="rId23" Type="http://schemas.openxmlformats.org/officeDocument/2006/relationships/oleObject" Target="../embeddings/oleObject74.bin"/><Relationship Id="rId10" Type="http://schemas.openxmlformats.org/officeDocument/2006/relationships/image" Target="../media/image84.wmf"/><Relationship Id="rId19" Type="http://schemas.openxmlformats.org/officeDocument/2006/relationships/oleObject" Target="../embeddings/oleObject72.bin"/><Relationship Id="rId4" Type="http://schemas.openxmlformats.org/officeDocument/2006/relationships/image" Target="../media/image81.wmf"/><Relationship Id="rId9" Type="http://schemas.openxmlformats.org/officeDocument/2006/relationships/oleObject" Target="../embeddings/oleObject67.bin"/><Relationship Id="rId14" Type="http://schemas.openxmlformats.org/officeDocument/2006/relationships/image" Target="../media/image86.wmf"/><Relationship Id="rId22" Type="http://schemas.openxmlformats.org/officeDocument/2006/relationships/image" Target="../media/image90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81.bin"/><Relationship Id="rId5" Type="http://schemas.openxmlformats.org/officeDocument/2006/relationships/oleObject" Target="../embeddings/oleObject77.bin"/><Relationship Id="rId10" Type="http://schemas.openxmlformats.org/officeDocument/2006/relationships/oleObject" Target="../embeddings/oleObject80.bin"/><Relationship Id="rId4" Type="http://schemas.openxmlformats.org/officeDocument/2006/relationships/image" Target="../media/image94.wmf"/><Relationship Id="rId9" Type="http://schemas.openxmlformats.org/officeDocument/2006/relationships/oleObject" Target="../embeddings/oleObject79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wmf"/><Relationship Id="rId5" Type="http://schemas.openxmlformats.org/officeDocument/2006/relationships/image" Target="../media/image7.jpe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3.emf"/><Relationship Id="rId9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oleObject" Target="../embeddings/oleObject82.bin"/><Relationship Id="rId7" Type="http://schemas.openxmlformats.org/officeDocument/2006/relationships/oleObject" Target="../embeddings/oleObject8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109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7.bin"/><Relationship Id="rId12" Type="http://schemas.openxmlformats.org/officeDocument/2006/relationships/image" Target="../media/image11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13.wmf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6.bin"/><Relationship Id="rId10" Type="http://schemas.openxmlformats.org/officeDocument/2006/relationships/image" Target="../media/image115.wmf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8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8.wmf"/><Relationship Id="rId11" Type="http://schemas.openxmlformats.org/officeDocument/2006/relationships/image" Target="../media/image121.png"/><Relationship Id="rId5" Type="http://schemas.openxmlformats.org/officeDocument/2006/relationships/oleObject" Target="../embeddings/oleObject91.bin"/><Relationship Id="rId10" Type="http://schemas.openxmlformats.org/officeDocument/2006/relationships/image" Target="../media/image120.wmf"/><Relationship Id="rId4" Type="http://schemas.openxmlformats.org/officeDocument/2006/relationships/image" Target="../media/image117.emf"/><Relationship Id="rId9" Type="http://schemas.openxmlformats.org/officeDocument/2006/relationships/oleObject" Target="../embeddings/oleObject9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122.emf"/><Relationship Id="rId4" Type="http://schemas.openxmlformats.org/officeDocument/2006/relationships/oleObject" Target="../embeddings/oleObject94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8.bin"/><Relationship Id="rId13" Type="http://schemas.openxmlformats.org/officeDocument/2006/relationships/image" Target="../media/image129.wmf"/><Relationship Id="rId18" Type="http://schemas.openxmlformats.org/officeDocument/2006/relationships/image" Target="../media/image133.png"/><Relationship Id="rId3" Type="http://schemas.openxmlformats.org/officeDocument/2006/relationships/oleObject" Target="../embeddings/oleObject96.bin"/><Relationship Id="rId7" Type="http://schemas.openxmlformats.org/officeDocument/2006/relationships/image" Target="../media/image126.emf"/><Relationship Id="rId12" Type="http://schemas.openxmlformats.org/officeDocument/2006/relationships/oleObject" Target="../embeddings/oleObject100.bin"/><Relationship Id="rId17" Type="http://schemas.openxmlformats.org/officeDocument/2006/relationships/image" Target="../media/image131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02.bin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97.bin"/><Relationship Id="rId11" Type="http://schemas.openxmlformats.org/officeDocument/2006/relationships/image" Target="../media/image128.wmf"/><Relationship Id="rId5" Type="http://schemas.openxmlformats.org/officeDocument/2006/relationships/image" Target="../media/image132.png"/><Relationship Id="rId15" Type="http://schemas.openxmlformats.org/officeDocument/2006/relationships/image" Target="../media/image130.emf"/><Relationship Id="rId10" Type="http://schemas.openxmlformats.org/officeDocument/2006/relationships/oleObject" Target="../embeddings/oleObject99.bin"/><Relationship Id="rId4" Type="http://schemas.openxmlformats.org/officeDocument/2006/relationships/image" Target="../media/image125.wmf"/><Relationship Id="rId9" Type="http://schemas.openxmlformats.org/officeDocument/2006/relationships/image" Target="../media/image127.wmf"/><Relationship Id="rId14" Type="http://schemas.openxmlformats.org/officeDocument/2006/relationships/oleObject" Target="../embeddings/oleObject10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12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5" Type="http://schemas.openxmlformats.org/officeDocument/2006/relationships/image" Target="../media/image10.jpeg"/><Relationship Id="rId10" Type="http://schemas.openxmlformats.org/officeDocument/2006/relationships/image" Target="../media/image14.e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6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7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21.bin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4.wmf"/><Relationship Id="rId17" Type="http://schemas.openxmlformats.org/officeDocument/2006/relationships/image" Target="../media/image26.wmf"/><Relationship Id="rId2" Type="http://schemas.openxmlformats.org/officeDocument/2006/relationships/slideLayout" Target="../slideLayouts/slideLayout9.xml"/><Relationship Id="rId16" Type="http://schemas.openxmlformats.org/officeDocument/2006/relationships/oleObject" Target="../embeddings/oleObject22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image" Target="../media/image27.png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3068638"/>
            <a:ext cx="9136063" cy="514350"/>
          </a:xfrm>
          <a:noFill/>
        </p:spPr>
        <p:txBody>
          <a:bodyPr/>
          <a:lstStyle/>
          <a:p>
            <a:pPr marL="341313" indent="-341313" eaLnBrk="1" hangingPunct="1"/>
            <a:r>
              <a:rPr lang="en-US" altLang="zh-CN" sz="3000" smtClean="0">
                <a:effectLst/>
                <a:latin typeface="微软雅黑" panose="020B0503020204020204" pitchFamily="34" charset="-122"/>
              </a:rPr>
              <a:t>§4-7  </a:t>
            </a:r>
            <a:r>
              <a:rPr lang="zh-CN" altLang="zh-CN" sz="3000" smtClean="0">
                <a:effectLst/>
                <a:latin typeface="微软雅黑" panose="020B0503020204020204" pitchFamily="34" charset="-122"/>
              </a:rPr>
              <a:t>能态密度与费米面</a:t>
            </a:r>
            <a:r>
              <a:rPr lang="en-US" altLang="zh-CN" sz="3000" smtClean="0">
                <a:effectLst/>
                <a:latin typeface="微软雅黑" panose="020B0503020204020204" pitchFamily="34" charset="-122"/>
              </a:rPr>
              <a:t>_</a:t>
            </a:r>
            <a:r>
              <a:rPr lang="zh-CN" altLang="zh-CN" sz="2400" smtClean="0">
                <a:effectLst/>
                <a:latin typeface="微软雅黑" panose="020B0503020204020204" pitchFamily="34" charset="-122"/>
              </a:rPr>
              <a:t>能态密度</a:t>
            </a:r>
            <a:r>
              <a:rPr lang="zh-CN" altLang="en-US" sz="2400" smtClean="0">
                <a:effectLst/>
                <a:latin typeface="微软雅黑" panose="020B0503020204020204" pitchFamily="34" charset="-122"/>
              </a:rPr>
              <a:t>计算方法</a:t>
            </a:r>
            <a:endParaRPr lang="zh-CN" altLang="en-US" sz="1800" smtClean="0">
              <a:effectLst/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0" name="Picture 14" descr="XCH004_039_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5" y="2643188"/>
            <a:ext cx="380682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1" name="Picture 15" descr="XCH004_039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2643188"/>
            <a:ext cx="3803650" cy="380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82588" y="1484313"/>
            <a:ext cx="397351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第二布里渊区能态密度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239713" y="2036763"/>
            <a:ext cx="866457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能量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越过第一布里渊区的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点，从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点开始能态密度由零迅速增大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2514600" y="5081588"/>
            <a:ext cx="16764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能带重叠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6858000" y="3405188"/>
            <a:ext cx="20574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能带不重叠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119063" y="838200"/>
            <a:ext cx="9144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2)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近自由电子的能态密度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build="p" autoUpdateAnimBg="0" advAuto="0"/>
      <p:bldP spid="9219" grpId="0" build="p" autoUpdateAnimBg="0" advAuto="0"/>
      <p:bldP spid="9224" grpId="0" build="p" autoUpdateAnimBg="0" advAuto="0"/>
      <p:bldP spid="9225" grpId="0" build="p" autoUpdateAnimBg="0" advAuto="0"/>
      <p:bldP spid="10" grpId="0" build="p" autoUpdateAnimBg="0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239713" y="879475"/>
            <a:ext cx="50180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3)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紧束缚模型的电子能态密度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323850" y="1433513"/>
            <a:ext cx="33528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简单立方格子的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447675" y="4298950"/>
            <a:ext cx="2373313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其等能面为球面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400050" y="2781300"/>
            <a:ext cx="15240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k=0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附近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250" name="Object 10"/>
          <p:cNvGraphicFramePr>
            <a:graphicFrameLocks noChangeAspect="1"/>
          </p:cNvGraphicFramePr>
          <p:nvPr/>
        </p:nvGraphicFramePr>
        <p:xfrm>
          <a:off x="400050" y="1992313"/>
          <a:ext cx="672147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5" r:id="rId3" imgW="2697576" imgH="190386" progId="Equation.3">
                  <p:embed/>
                </p:oleObj>
              </mc:Choice>
              <mc:Fallback>
                <p:oleObj r:id="rId3" imgW="2697576" imgH="19038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1992313"/>
                        <a:ext cx="6721475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1" name="Object 11"/>
          <p:cNvGraphicFramePr>
            <a:graphicFrameLocks noChangeAspect="1"/>
          </p:cNvGraphicFramePr>
          <p:nvPr/>
        </p:nvGraphicFramePr>
        <p:xfrm>
          <a:off x="414338" y="3238500"/>
          <a:ext cx="4633912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6" r:id="rId5" imgW="1966056" imgH="343002" progId="Equation.3">
                  <p:embed/>
                </p:oleObj>
              </mc:Choice>
              <mc:Fallback>
                <p:oleObj r:id="rId5" imgW="1966056" imgH="34300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8" y="3238500"/>
                        <a:ext cx="4633912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466725" y="5016500"/>
            <a:ext cx="4648200" cy="110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的增大，等能面与近自由电子的情况类似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0" name="Picture 20" descr="XCH004_040"/>
          <p:cNvPicPr>
            <a:picLocks noChangeAspect="1" noChangeArrowheads="1"/>
          </p:cNvPicPr>
          <p:nvPr/>
        </p:nvPicPr>
        <p:blipFill>
          <a:blip r:embed="rId7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2647950"/>
            <a:ext cx="37338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build="p" autoUpdateAnimBg="0" advAuto="0"/>
      <p:bldP spid="10247" grpId="0" build="p" autoUpdateAnimBg="0"/>
      <p:bldP spid="10248" grpId="0" build="p" autoUpdateAnimBg="0" advAuto="0"/>
      <p:bldP spid="10249" grpId="0" build="p" autoUpdateAnimBg="0"/>
      <p:bldP spid="10252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70" name="Object 6"/>
          <p:cNvGraphicFramePr>
            <a:graphicFrameLocks noChangeAspect="1"/>
          </p:cNvGraphicFramePr>
          <p:nvPr/>
        </p:nvGraphicFramePr>
        <p:xfrm>
          <a:off x="827088" y="5243513"/>
          <a:ext cx="7920037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8" name="Equation" r:id="rId3" imgW="3086186" imgH="449557" progId="Equation.DSMT4">
                  <p:embed/>
                </p:oleObj>
              </mc:Choice>
              <mc:Fallback>
                <p:oleObj name="Equation" r:id="rId3" imgW="3086186" imgH="449557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243513"/>
                        <a:ext cx="7920037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966788" y="3549650"/>
            <a:ext cx="1416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能态密度</a:t>
            </a:r>
          </a:p>
        </p:txBody>
      </p:sp>
      <p:graphicFrame>
        <p:nvGraphicFramePr>
          <p:cNvPr id="11274" name="Object 10"/>
          <p:cNvGraphicFramePr>
            <a:graphicFrameLocks noChangeAspect="1"/>
          </p:cNvGraphicFramePr>
          <p:nvPr/>
        </p:nvGraphicFramePr>
        <p:xfrm>
          <a:off x="966788" y="2655888"/>
          <a:ext cx="6897687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" name="Equation" r:id="rId5" imgW="2654300" imgH="330200" progId="Equation.3">
                  <p:embed/>
                </p:oleObj>
              </mc:Choice>
              <mc:Fallback>
                <p:oleObj name="Equation" r:id="rId5" imgW="2654300" imgH="330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788" y="2655888"/>
                        <a:ext cx="6897687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5" name="Object 11"/>
          <p:cNvGraphicFramePr>
            <a:graphicFrameLocks noChangeAspect="1"/>
          </p:cNvGraphicFramePr>
          <p:nvPr/>
        </p:nvGraphicFramePr>
        <p:xfrm>
          <a:off x="966788" y="1879600"/>
          <a:ext cx="69119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0" r:id="rId7" imgW="2755900" imgH="254000" progId="Equation.3">
                  <p:embed/>
                </p:oleObj>
              </mc:Choice>
              <mc:Fallback>
                <p:oleObj r:id="rId7" imgW="2755900" imgH="254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788" y="1879600"/>
                        <a:ext cx="691197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81" name="Object 17"/>
          <p:cNvGraphicFramePr>
            <a:graphicFrameLocks noChangeAspect="1"/>
          </p:cNvGraphicFramePr>
          <p:nvPr/>
        </p:nvGraphicFramePr>
        <p:xfrm>
          <a:off x="827088" y="4143375"/>
          <a:ext cx="3109912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1" r:id="rId9" imgW="1256755" imgH="444307" progId="Equation.3">
                  <p:embed/>
                </p:oleObj>
              </mc:Choice>
              <mc:Fallback>
                <p:oleObj r:id="rId9" imgW="1256755" imgH="444307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143375"/>
                        <a:ext cx="3109912" cy="109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39713" y="879475"/>
            <a:ext cx="50180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3)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紧束缚模型的电子能态密度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3850" y="1433513"/>
            <a:ext cx="33528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简单立方格子的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3" grpId="0" build="p" autoUpdateAnimBg="0"/>
      <p:bldP spid="7" grpId="0" build="p" autoUpdateAnimBg="0" advAuto="0"/>
      <p:bldP spid="8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539750" y="3021013"/>
            <a:ext cx="3886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k = (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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/a, 0, 0)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的能量</a:t>
            </a:r>
          </a:p>
        </p:txBody>
      </p:sp>
      <p:graphicFrame>
        <p:nvGraphicFramePr>
          <p:cNvPr id="36868" name="Object 4"/>
          <p:cNvGraphicFramePr>
            <a:graphicFrameLocks noChangeAspect="1"/>
          </p:cNvGraphicFramePr>
          <p:nvPr/>
        </p:nvGraphicFramePr>
        <p:xfrm>
          <a:off x="3348038" y="2997200"/>
          <a:ext cx="16144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8" r:id="rId3" imgW="914400" imgH="241300" progId="Equation.3">
                  <p:embed/>
                </p:oleObj>
              </mc:Choice>
              <mc:Fallback>
                <p:oleObj r:id="rId3" imgW="9144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2997200"/>
                        <a:ext cx="16144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511175" y="2636838"/>
            <a:ext cx="82296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出现微商不连续的奇点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等能面与布里渊区相交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797" name="Rectangle 8"/>
          <p:cNvSpPr>
            <a:spLocks noChangeArrowheads="1"/>
          </p:cNvSpPr>
          <p:nvPr/>
        </p:nvSpPr>
        <p:spPr bwMode="auto">
          <a:xfrm>
            <a:off x="511175" y="2241550"/>
            <a:ext cx="990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带底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3798" name="Object 7"/>
          <p:cNvGraphicFramePr>
            <a:graphicFrameLocks noChangeAspect="1"/>
          </p:cNvGraphicFramePr>
          <p:nvPr/>
        </p:nvGraphicFramePr>
        <p:xfrm>
          <a:off x="1179513" y="2257425"/>
          <a:ext cx="15430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9" r:id="rId5" imgW="812447" imgH="228501" progId="Equation.3">
                  <p:embed/>
                </p:oleObj>
              </mc:Choice>
              <mc:Fallback>
                <p:oleObj r:id="rId5" imgW="812447" imgH="22850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2257425"/>
                        <a:ext cx="15430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9" name="Object 6"/>
          <p:cNvGraphicFramePr>
            <a:graphicFrameLocks noChangeAspect="1"/>
          </p:cNvGraphicFramePr>
          <p:nvPr/>
        </p:nvGraphicFramePr>
        <p:xfrm>
          <a:off x="4016375" y="2255838"/>
          <a:ext cx="1524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0" r:id="rId7" imgW="812447" imgH="228501" progId="Equation.3">
                  <p:embed/>
                </p:oleObj>
              </mc:Choice>
              <mc:Fallback>
                <p:oleObj r:id="rId7" imgW="812447" imgH="22850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75" y="2255838"/>
                        <a:ext cx="1524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0" name="Rectangle 10"/>
          <p:cNvSpPr>
            <a:spLocks noChangeArrowheads="1"/>
          </p:cNvSpPr>
          <p:nvPr/>
        </p:nvSpPr>
        <p:spPr bwMode="auto">
          <a:xfrm>
            <a:off x="3487738" y="2241550"/>
            <a:ext cx="5429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883" name="Picture 19" descr="XCH004_04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3357563"/>
            <a:ext cx="3962400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84" name="Picture 20" descr="XCH004_02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3359150"/>
            <a:ext cx="3059113" cy="305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86" name="Object 22"/>
          <p:cNvGraphicFramePr>
            <a:graphicFrameLocks noChangeAspect="1"/>
          </p:cNvGraphicFramePr>
          <p:nvPr/>
        </p:nvGraphicFramePr>
        <p:xfrm>
          <a:off x="2987675" y="1500188"/>
          <a:ext cx="5959475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1" name="Equation" r:id="rId11" imgW="2654300" imgH="330200" progId="Equation.3">
                  <p:embed/>
                </p:oleObj>
              </mc:Choice>
              <mc:Fallback>
                <p:oleObj name="Equation" r:id="rId11" imgW="2654300" imgH="3302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1500188"/>
                        <a:ext cx="5959475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39713" y="879475"/>
            <a:ext cx="50180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3)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紧束缚模型的电子能态密度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323850" y="1433513"/>
            <a:ext cx="33528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简单立方格子的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3676650" y="5246688"/>
            <a:ext cx="5227638" cy="1371600"/>
            <a:chOff x="3510197" y="5201122"/>
            <a:chExt cx="5270340" cy="1403910"/>
          </a:xfrm>
        </p:grpSpPr>
        <p:sp>
          <p:nvSpPr>
            <p:cNvPr id="33809" name="矩形 5"/>
            <p:cNvSpPr>
              <a:spLocks noChangeArrowheads="1"/>
            </p:cNvSpPr>
            <p:nvPr/>
          </p:nvSpPr>
          <p:spPr bwMode="auto">
            <a:xfrm>
              <a:off x="5331751" y="6250425"/>
              <a:ext cx="1931559" cy="34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1600">
                  <a:latin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kumimoji="1" lang="zh-CN" altLang="en-US" sz="1600">
                  <a:latin typeface="微软雅黑" panose="020B0503020204020204" pitchFamily="34" charset="-122"/>
                  <a:cs typeface="Times New Roman" panose="02020603050405020304" pitchFamily="18" charset="0"/>
                </a:rPr>
                <a:t>点</a:t>
              </a:r>
              <a:r>
                <a:rPr kumimoji="1" lang="en-US" altLang="zh-CN" sz="1600">
                  <a:latin typeface="微软雅黑" panose="020B0503020204020204" pitchFamily="34" charset="-122"/>
                  <a:cs typeface="Times New Roman" panose="02020603050405020304" pitchFamily="18" charset="0"/>
                </a:rPr>
                <a:t>k = (</a:t>
              </a:r>
              <a:r>
                <a:rPr kumimoji="1" lang="en-US" altLang="zh-CN" sz="1600">
                  <a:latin typeface="微软雅黑" panose="020B0503020204020204" pitchFamily="34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</a:t>
              </a:r>
              <a:r>
                <a:rPr kumimoji="1" lang="en-US" altLang="zh-CN" sz="1600">
                  <a:latin typeface="微软雅黑" panose="020B0503020204020204" pitchFamily="34" charset="-122"/>
                  <a:cs typeface="Times New Roman" panose="02020603050405020304" pitchFamily="18" charset="0"/>
                </a:rPr>
                <a:t>/a, 0, 0)</a:t>
              </a:r>
              <a:endParaRPr lang="zh-CN" altLang="en-US" sz="1600"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810" name="矩形 8"/>
            <p:cNvSpPr>
              <a:spLocks noChangeArrowheads="1"/>
            </p:cNvSpPr>
            <p:nvPr/>
          </p:nvSpPr>
          <p:spPr bwMode="auto">
            <a:xfrm>
              <a:off x="6606461" y="5257705"/>
              <a:ext cx="2174076" cy="34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kumimoji="1" lang="en-US" altLang="zh-CN" sz="1600">
                  <a:latin typeface="微软雅黑" panose="020B0503020204020204" pitchFamily="34" charset="-122"/>
                </a:rPr>
                <a:t>R</a:t>
              </a:r>
              <a:r>
                <a:rPr kumimoji="1" lang="zh-CN" altLang="en-US" sz="1600">
                  <a:latin typeface="微软雅黑" panose="020B0503020204020204" pitchFamily="34" charset="-122"/>
                </a:rPr>
                <a:t>点</a:t>
              </a:r>
              <a:r>
                <a:rPr kumimoji="1" lang="en-US" altLang="zh-CN" sz="1600">
                  <a:latin typeface="微软雅黑" panose="020B0503020204020204" pitchFamily="34" charset="-122"/>
                </a:rPr>
                <a:t>[                        ]</a:t>
              </a:r>
              <a:endParaRPr lang="zh-CN" altLang="en-US" sz="1600">
                <a:latin typeface="微软雅黑" panose="020B0503020204020204" pitchFamily="34" charset="-122"/>
              </a:endParaRPr>
            </a:p>
          </p:txBody>
        </p:sp>
        <p:graphicFrame>
          <p:nvGraphicFramePr>
            <p:cNvPr id="33811" name="Object 8"/>
            <p:cNvGraphicFramePr>
              <a:graphicFrameLocks noChangeAspect="1"/>
            </p:cNvGraphicFramePr>
            <p:nvPr/>
          </p:nvGraphicFramePr>
          <p:xfrm>
            <a:off x="7089369" y="5201122"/>
            <a:ext cx="1501831" cy="515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22" name="Equation" r:id="rId13" imgW="1257300" imgH="431800" progId="Equation.3">
                    <p:embed/>
                  </p:oleObj>
                </mc:Choice>
                <mc:Fallback>
                  <p:oleObj name="Equation" r:id="rId13" imgW="1257300" imgH="4318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89369" y="5201122"/>
                          <a:ext cx="1501831" cy="5157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2" name="直接箭头连接符 21"/>
            <p:cNvCxnSpPr/>
            <p:nvPr/>
          </p:nvCxnSpPr>
          <p:spPr bwMode="auto">
            <a:xfrm>
              <a:off x="8033118" y="5693465"/>
              <a:ext cx="0" cy="1478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  <a:alpha val="50000"/>
                </a:schemeClr>
              </a:outerShdw>
            </a:effectLst>
          </p:spPr>
        </p:cxnSp>
        <p:grpSp>
          <p:nvGrpSpPr>
            <p:cNvPr id="33813" name="组合 17"/>
            <p:cNvGrpSpPr>
              <a:grpSpLocks/>
            </p:cNvGrpSpPr>
            <p:nvPr/>
          </p:nvGrpSpPr>
          <p:grpSpPr bwMode="auto">
            <a:xfrm>
              <a:off x="3510197" y="6156711"/>
              <a:ext cx="2448729" cy="448321"/>
              <a:chOff x="3510197" y="6156711"/>
              <a:chExt cx="2448729" cy="448321"/>
            </a:xfrm>
          </p:grpSpPr>
          <p:sp>
            <p:nvSpPr>
              <p:cNvPr id="33814" name="矩形 6"/>
              <p:cNvSpPr>
                <a:spLocks noChangeArrowheads="1"/>
              </p:cNvSpPr>
              <p:nvPr/>
            </p:nvSpPr>
            <p:spPr bwMode="auto">
              <a:xfrm>
                <a:off x="3510197" y="6240436"/>
                <a:ext cx="1711770" cy="346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5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160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Γ</a:t>
                </a:r>
                <a:r>
                  <a:rPr kumimoji="1" lang="zh-CN" altLang="en-US" sz="160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点</a:t>
                </a:r>
                <a:r>
                  <a:rPr kumimoji="1" lang="en-US" altLang="zh-CN" sz="160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[                 ]</a:t>
                </a:r>
                <a:endParaRPr lang="zh-CN" altLang="en-US" sz="1600"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33815" name="Object 7"/>
              <p:cNvGraphicFramePr>
                <a:graphicFrameLocks noChangeAspect="1"/>
              </p:cNvGraphicFramePr>
              <p:nvPr/>
            </p:nvGraphicFramePr>
            <p:xfrm>
              <a:off x="3977283" y="6253114"/>
              <a:ext cx="1055751" cy="3519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23" name="Equation" r:id="rId15" imgW="685800" imgH="228600" progId="Equation.3">
                      <p:embed/>
                    </p:oleObj>
                  </mc:Choice>
                  <mc:Fallback>
                    <p:oleObj name="Equation" r:id="rId15" imgW="685800" imgH="228600" progId="Equation.3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77283" y="6253114"/>
                            <a:ext cx="1055751" cy="35191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6" name="直接箭头连接符 25"/>
              <p:cNvCxnSpPr/>
              <p:nvPr/>
            </p:nvCxnSpPr>
            <p:spPr bwMode="auto">
              <a:xfrm flipV="1">
                <a:off x="5958912" y="6156561"/>
                <a:ext cx="0" cy="14786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  <a:alpha val="50000"/>
                  </a:schemeClr>
                </a:outerShdw>
              </a:effectLst>
            </p:spPr>
          </p:cxnSp>
          <p:cxnSp>
            <p:nvCxnSpPr>
              <p:cNvPr id="27" name="直接箭头连接符 26"/>
              <p:cNvCxnSpPr/>
              <p:nvPr/>
            </p:nvCxnSpPr>
            <p:spPr bwMode="auto">
              <a:xfrm flipV="1">
                <a:off x="4878597" y="6156561"/>
                <a:ext cx="0" cy="14786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  <a:alpha val="50000"/>
                  </a:schemeClr>
                </a:outerShdw>
              </a:effectLst>
            </p:spPr>
          </p:cxnSp>
        </p:grpSp>
      </p:grpSp>
      <p:sp>
        <p:nvSpPr>
          <p:cNvPr id="31" name="标题 1"/>
          <p:cNvSpPr txBox="1">
            <a:spLocks/>
          </p:cNvSpPr>
          <p:nvPr/>
        </p:nvSpPr>
        <p:spPr>
          <a:xfrm>
            <a:off x="6002338" y="2305050"/>
            <a:ext cx="2749550" cy="9953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189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6pPr>
            <a:lvl7pPr marL="914377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7pPr>
            <a:lvl8pPr marL="1371566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8pPr>
            <a:lvl9pPr marL="1828754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kumimoji="1" lang="zh-CN" altLang="en-US" sz="2000" kern="0" smtClean="0">
                <a:latin typeface="微软雅黑" panose="020B0503020204020204" pitchFamily="34" charset="-122"/>
              </a:rPr>
              <a:t>范霍夫奇点：</a:t>
            </a:r>
            <a:r>
              <a:rPr kumimoji="1" lang="zh-CN" altLang="en-US" sz="2000" kern="0" smtClean="0">
                <a:effectLst/>
                <a:latin typeface="微软雅黑" panose="020B0503020204020204" pitchFamily="34" charset="-122"/>
              </a:rPr>
              <a:t>能态密度的临界点</a:t>
            </a:r>
            <a:r>
              <a:rPr kumimoji="1" lang="en-US" altLang="zh-CN" sz="2000" kern="0" smtClean="0">
                <a:effectLst/>
                <a:latin typeface="微软雅黑" panose="020B0503020204020204" pitchFamily="34" charset="-122"/>
              </a:rPr>
              <a:t>-</a:t>
            </a:r>
            <a:r>
              <a:rPr kumimoji="1" lang="zh-CN" altLang="en-US" sz="2000" kern="0" smtClean="0">
                <a:effectLst/>
                <a:latin typeface="微软雅黑" panose="020B0503020204020204" pitchFamily="34" charset="-122"/>
              </a:rPr>
              <a:t>布里渊区的高对称点</a:t>
            </a:r>
            <a:endParaRPr lang="zh-CN" altLang="en-US" sz="2000" kern="0" dirty="0" smtClean="0">
              <a:effectLst/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6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6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 autoUpdateAnimBg="0"/>
      <p:bldP spid="36873" grpId="0" build="p" autoUpdateAnimBg="0" advAuto="0"/>
      <p:bldP spid="16" grpId="0" build="p" autoUpdateAnimBg="0" advAuto="0"/>
      <p:bldP spid="17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4" name="Object 6"/>
          <p:cNvGraphicFramePr>
            <a:graphicFrameLocks noChangeAspect="1"/>
          </p:cNvGraphicFramePr>
          <p:nvPr/>
        </p:nvGraphicFramePr>
        <p:xfrm>
          <a:off x="1173163" y="1936750"/>
          <a:ext cx="24193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5" r:id="rId3" imgW="914400" imgH="241300" progId="Equation.3">
                  <p:embed/>
                </p:oleObj>
              </mc:Choice>
              <mc:Fallback>
                <p:oleObj r:id="rId3" imgW="914400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1936750"/>
                        <a:ext cx="24193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5" name="Object 7"/>
          <p:cNvGraphicFramePr>
            <a:graphicFrameLocks noChangeAspect="1"/>
          </p:cNvGraphicFramePr>
          <p:nvPr/>
        </p:nvGraphicFramePr>
        <p:xfrm>
          <a:off x="6273800" y="1863725"/>
          <a:ext cx="120967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6" name="Equation" r:id="rId5" imgW="457200" imgH="228600" progId="Equation.3">
                  <p:embed/>
                </p:oleObj>
              </mc:Choice>
              <mc:Fallback>
                <p:oleObj name="Equation" r:id="rId5" imgW="4572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00" y="1863725"/>
                        <a:ext cx="1209675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8" name="Picture 10" descr="XCH004_04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" b="3719"/>
          <a:stretch>
            <a:fillRect/>
          </a:stretch>
        </p:blipFill>
        <p:spPr bwMode="auto">
          <a:xfrm>
            <a:off x="4849813" y="2549525"/>
            <a:ext cx="403860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Picture 11" descr="XCH004_04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8" y="2492375"/>
            <a:ext cx="40386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9713" y="879475"/>
            <a:ext cx="50180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3)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紧束缚模型的电子能态密度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23850" y="1433513"/>
            <a:ext cx="33528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简单立方格子的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 advAuto="0"/>
      <p:bldP spid="7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3"/>
          <p:cNvSpPr txBox="1">
            <a:spLocks noChangeArrowheads="1"/>
          </p:cNvSpPr>
          <p:nvPr/>
        </p:nvSpPr>
        <p:spPr bwMode="auto">
          <a:xfrm>
            <a:off x="239713" y="908050"/>
            <a:ext cx="600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</a:rPr>
              <a:t>能态密度的临界点（范霍夫奇点）</a:t>
            </a:r>
          </a:p>
        </p:txBody>
      </p:sp>
      <p:grpSp>
        <p:nvGrpSpPr>
          <p:cNvPr id="35843" name="Group 4"/>
          <p:cNvGrpSpPr>
            <a:grpSpLocks/>
          </p:cNvGrpSpPr>
          <p:nvPr/>
        </p:nvGrpSpPr>
        <p:grpSpPr bwMode="auto">
          <a:xfrm>
            <a:off x="395288" y="1412875"/>
            <a:ext cx="8137525" cy="2481263"/>
            <a:chOff x="152" y="915"/>
            <a:chExt cx="5893" cy="2084"/>
          </a:xfrm>
        </p:grpSpPr>
        <p:sp>
          <p:nvSpPr>
            <p:cNvPr id="35852" name="Text Box 9"/>
            <p:cNvSpPr txBox="1">
              <a:spLocks noChangeArrowheads="1"/>
            </p:cNvSpPr>
            <p:nvPr/>
          </p:nvSpPr>
          <p:spPr bwMode="auto">
            <a:xfrm>
              <a:off x="152" y="1774"/>
              <a:ext cx="5893" cy="1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200000"/>
                </a:lnSpc>
                <a:spcBef>
                  <a:spcPct val="50000"/>
                </a:spcBef>
              </a:pPr>
              <a:r>
                <a:rPr kumimoji="1"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       在该点，</a:t>
              </a:r>
              <a:r>
                <a:rPr kumimoji="1"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N(E)</a:t>
              </a:r>
              <a:r>
                <a:rPr kumimoji="1"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显示出某种奇异性，称为</a:t>
              </a:r>
              <a:r>
                <a:rPr kumimoji="1" lang="zh-CN" altLang="en-US" sz="2400" b="1" u="sng">
                  <a:solidFill>
                    <a:srgbClr val="8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范霍夫奇点</a:t>
              </a:r>
              <a:r>
                <a:rPr kumimoji="1"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，也称</a:t>
              </a:r>
              <a:r>
                <a:rPr kumimoji="1" lang="zh-CN" altLang="en-US" sz="2400" b="1" u="sng">
                  <a:solidFill>
                    <a:srgbClr val="8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临界点</a:t>
              </a:r>
              <a:r>
                <a:rPr kumimoji="1"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35853" name="Text Box 7"/>
            <p:cNvSpPr txBox="1">
              <a:spLocks noChangeArrowheads="1"/>
            </p:cNvSpPr>
            <p:nvPr/>
          </p:nvSpPr>
          <p:spPr bwMode="auto">
            <a:xfrm>
              <a:off x="176" y="915"/>
              <a:ext cx="5580" cy="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250000"/>
                </a:lnSpc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微软雅黑" panose="020B0503020204020204" pitchFamily="34" charset="-122"/>
                </a:rPr>
                <a:t>由公式                                     可知，在某个</a:t>
              </a:r>
              <a:r>
                <a:rPr kumimoji="1" lang="en-US" altLang="zh-CN" sz="2400" i="1">
                  <a:latin typeface="微软雅黑" panose="020B0503020204020204" pitchFamily="34" charset="-122"/>
                </a:rPr>
                <a:t>k</a:t>
              </a:r>
              <a:r>
                <a:rPr kumimoji="1" lang="zh-CN" altLang="en-US" sz="2400">
                  <a:latin typeface="微软雅黑" panose="020B0503020204020204" pitchFamily="34" charset="-122"/>
                </a:rPr>
                <a:t>取值处：</a:t>
              </a:r>
            </a:p>
          </p:txBody>
        </p:sp>
        <p:graphicFrame>
          <p:nvGraphicFramePr>
            <p:cNvPr id="35854" name="Object 8"/>
            <p:cNvGraphicFramePr>
              <a:graphicFrameLocks noChangeAspect="1"/>
            </p:cNvGraphicFramePr>
            <p:nvPr/>
          </p:nvGraphicFramePr>
          <p:xfrm>
            <a:off x="248" y="1951"/>
            <a:ext cx="1485" cy="4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5" name="公式" r:id="rId3" imgW="774364" imgH="228501" progId="Equation.3">
                    <p:embed/>
                  </p:oleObj>
                </mc:Choice>
                <mc:Fallback>
                  <p:oleObj name="公式" r:id="rId3" imgW="774364" imgH="228501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" y="1951"/>
                          <a:ext cx="1485" cy="4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844" name="Object 10"/>
          <p:cNvGraphicFramePr>
            <a:graphicFrameLocks noChangeAspect="1"/>
          </p:cNvGraphicFramePr>
          <p:nvPr/>
        </p:nvGraphicFramePr>
        <p:xfrm>
          <a:off x="1554163" y="1557338"/>
          <a:ext cx="3035300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6" name="Equation" r:id="rId5" imgW="1345616" imgH="444307" progId="Equation.DSMT4">
                  <p:embed/>
                </p:oleObj>
              </mc:Choice>
              <mc:Fallback>
                <p:oleObj name="Equation" r:id="rId5" imgW="1345616" imgH="444307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4163" y="1557338"/>
                        <a:ext cx="3035300" cy="100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845" name="组合 2"/>
          <p:cNvGrpSpPr>
            <a:grpSpLocks/>
          </p:cNvGrpSpPr>
          <p:nvPr/>
        </p:nvGrpSpPr>
        <p:grpSpPr bwMode="auto">
          <a:xfrm>
            <a:off x="428625" y="3981450"/>
            <a:ext cx="9332913" cy="2339975"/>
            <a:chOff x="356791" y="3178175"/>
            <a:chExt cx="5904309" cy="2341703"/>
          </a:xfrm>
        </p:grpSpPr>
        <p:grpSp>
          <p:nvGrpSpPr>
            <p:cNvPr id="35847" name="Group 10"/>
            <p:cNvGrpSpPr>
              <a:grpSpLocks/>
            </p:cNvGrpSpPr>
            <p:nvPr/>
          </p:nvGrpSpPr>
          <p:grpSpPr bwMode="auto">
            <a:xfrm>
              <a:off x="356791" y="3210639"/>
              <a:ext cx="5217319" cy="2309239"/>
              <a:chOff x="225" y="2669"/>
              <a:chExt cx="4382" cy="1939"/>
            </a:xfrm>
          </p:grpSpPr>
          <p:sp>
            <p:nvSpPr>
              <p:cNvPr id="35849" name="Text Box 11"/>
              <p:cNvSpPr txBox="1">
                <a:spLocks noChangeArrowheads="1"/>
              </p:cNvSpPr>
              <p:nvPr/>
            </p:nvSpPr>
            <p:spPr bwMode="auto">
              <a:xfrm>
                <a:off x="225" y="2669"/>
                <a:ext cx="4382" cy="19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5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just">
                  <a:lnSpc>
                    <a:spcPct val="150000"/>
                  </a:lnSpc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400" i="1">
                    <a:latin typeface="微软雅黑" panose="020B0503020204020204" pitchFamily="34" charset="-122"/>
                  </a:rPr>
                  <a:t>     E</a:t>
                </a:r>
                <a:r>
                  <a:rPr kumimoji="1" lang="en-US" altLang="zh-CN" sz="2400" i="1" baseline="-25000">
                    <a:latin typeface="微软雅黑" panose="020B0503020204020204" pitchFamily="34" charset="-122"/>
                  </a:rPr>
                  <a:t>n</a:t>
                </a:r>
                <a:r>
                  <a:rPr kumimoji="1" lang="en-US" altLang="zh-CN" sz="2400">
                    <a:latin typeface="微软雅黑" panose="020B0503020204020204" pitchFamily="34" charset="-122"/>
                  </a:rPr>
                  <a:t>(</a:t>
                </a:r>
                <a:r>
                  <a:rPr kumimoji="1" lang="en-US" altLang="zh-CN" sz="2400" i="1">
                    <a:latin typeface="微软雅黑" panose="020B0503020204020204" pitchFamily="34" charset="-122"/>
                  </a:rPr>
                  <a:t>k</a:t>
                </a:r>
                <a:r>
                  <a:rPr kumimoji="1" lang="en-US" altLang="zh-CN" sz="2400">
                    <a:latin typeface="微软雅黑" panose="020B0503020204020204" pitchFamily="34" charset="-122"/>
                  </a:rPr>
                  <a:t>)</a:t>
                </a:r>
                <a:r>
                  <a:rPr kumimoji="1" lang="zh-CN" altLang="en-US" sz="2400">
                    <a:latin typeface="微软雅黑" panose="020B0503020204020204" pitchFamily="34" charset="-122"/>
                  </a:rPr>
                  <a:t>是</a:t>
                </a:r>
                <a:r>
                  <a:rPr kumimoji="1" lang="en-US" altLang="zh-CN" sz="2400" i="1">
                    <a:latin typeface="微软雅黑" panose="020B0503020204020204" pitchFamily="34" charset="-122"/>
                  </a:rPr>
                  <a:t>k</a:t>
                </a:r>
                <a:r>
                  <a:rPr kumimoji="1" lang="zh-CN" altLang="en-US" sz="2400">
                    <a:latin typeface="微软雅黑" panose="020B0503020204020204" pitchFamily="34" charset="-122"/>
                  </a:rPr>
                  <a:t>空间的周期函数，因此</a:t>
                </a:r>
                <a:r>
                  <a:rPr kumimoji="1" lang="zh-CN" altLang="en-US" sz="2400">
                    <a:solidFill>
                      <a:srgbClr val="0000CC"/>
                    </a:solidFill>
                    <a:latin typeface="微软雅黑" panose="020B0503020204020204" pitchFamily="34" charset="-122"/>
                  </a:rPr>
                  <a:t>每个周期性单元中</a:t>
                </a:r>
                <a:r>
                  <a:rPr kumimoji="1" lang="zh-CN" altLang="en-US" sz="2400">
                    <a:latin typeface="微软雅黑" panose="020B0503020204020204" pitchFamily="34" charset="-122"/>
                  </a:rPr>
                  <a:t>必定存在有                            的点，例如：</a:t>
                </a:r>
                <a:r>
                  <a:rPr kumimoji="1" lang="en-US" altLang="zh-CN" sz="2400">
                    <a:latin typeface="微软雅黑" panose="020B0503020204020204" pitchFamily="34" charset="-122"/>
                  </a:rPr>
                  <a:t>E</a:t>
                </a:r>
                <a:r>
                  <a:rPr kumimoji="1" lang="en-US" altLang="zh-CN" sz="2400" baseline="-25000">
                    <a:latin typeface="微软雅黑" panose="020B0503020204020204" pitchFamily="34" charset="-122"/>
                  </a:rPr>
                  <a:t>n</a:t>
                </a:r>
                <a:r>
                  <a:rPr kumimoji="1" lang="en-US" altLang="zh-CN" sz="2400">
                    <a:latin typeface="微软雅黑" panose="020B0503020204020204" pitchFamily="34" charset="-122"/>
                  </a:rPr>
                  <a:t>(k)</a:t>
                </a:r>
                <a:r>
                  <a:rPr kumimoji="1" lang="zh-CN" altLang="en-US" sz="2400">
                    <a:latin typeface="微软雅黑" panose="020B0503020204020204" pitchFamily="34" charset="-122"/>
                  </a:rPr>
                  <a:t>的</a:t>
                </a:r>
                <a:r>
                  <a:rPr kumimoji="1" lang="zh-CN" altLang="en-US" sz="2400">
                    <a:solidFill>
                      <a:srgbClr val="800000"/>
                    </a:solidFill>
                    <a:latin typeface="微软雅黑" panose="020B0503020204020204" pitchFamily="34" charset="-122"/>
                  </a:rPr>
                  <a:t>极大值</a:t>
                </a:r>
                <a:r>
                  <a:rPr kumimoji="1" lang="zh-CN" altLang="en-US" sz="2400">
                    <a:latin typeface="微软雅黑" panose="020B0503020204020204" pitchFamily="34" charset="-122"/>
                  </a:rPr>
                  <a:t>和</a:t>
                </a:r>
                <a:r>
                  <a:rPr kumimoji="1" lang="zh-CN" altLang="en-US" sz="2400">
                    <a:solidFill>
                      <a:srgbClr val="800000"/>
                    </a:solidFill>
                    <a:latin typeface="微软雅黑" panose="020B0503020204020204" pitchFamily="34" charset="-122"/>
                  </a:rPr>
                  <a:t>极小值</a:t>
                </a:r>
                <a:r>
                  <a:rPr kumimoji="1" lang="zh-CN" altLang="en-US" sz="2400">
                    <a:latin typeface="微软雅黑" panose="020B0503020204020204" pitchFamily="34" charset="-122"/>
                  </a:rPr>
                  <a:t>点；                            的鞍点等等，而且这些点出现在布里渊区的高对称点处。</a:t>
                </a:r>
              </a:p>
            </p:txBody>
          </p:sp>
          <p:graphicFrame>
            <p:nvGraphicFramePr>
              <p:cNvPr id="35850" name="Object 12"/>
              <p:cNvGraphicFramePr>
                <a:graphicFrameLocks noChangeAspect="1"/>
              </p:cNvGraphicFramePr>
              <p:nvPr/>
            </p:nvGraphicFramePr>
            <p:xfrm>
              <a:off x="823" y="3203"/>
              <a:ext cx="1434" cy="4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857" name="公式" r:id="rId7" imgW="749300" imgH="228600" progId="Equation.3">
                      <p:embed/>
                    </p:oleObj>
                  </mc:Choice>
                  <mc:Fallback>
                    <p:oleObj name="公式" r:id="rId7" imgW="749300" imgH="228600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23" y="3203"/>
                            <a:ext cx="1434" cy="4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851" name="Object 13"/>
              <p:cNvGraphicFramePr>
                <a:graphicFrameLocks noChangeAspect="1"/>
              </p:cNvGraphicFramePr>
              <p:nvPr/>
            </p:nvGraphicFramePr>
            <p:xfrm>
              <a:off x="912" y="3669"/>
              <a:ext cx="1434" cy="4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858" name="公式" r:id="rId9" imgW="749300" imgH="228600" progId="Equation.3">
                      <p:embed/>
                    </p:oleObj>
                  </mc:Choice>
                  <mc:Fallback>
                    <p:oleObj name="公式" r:id="rId9" imgW="749300" imgH="228600" progId="Equation.3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12" y="3669"/>
                            <a:ext cx="1434" cy="4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" name="矩形 1"/>
            <p:cNvSpPr/>
            <p:nvPr/>
          </p:nvSpPr>
          <p:spPr bwMode="auto">
            <a:xfrm>
              <a:off x="468269" y="3178175"/>
              <a:ext cx="5792831" cy="1590261"/>
            </a:xfrm>
            <a:prstGeom prst="rect">
              <a:avLst/>
            </a:prstGeom>
            <a:no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  <a:alpha val="50000"/>
                </a:scheme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3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400">
                <a:latin typeface="微软雅黑" panose="020B0503020204020204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1951038"/>
            <a:ext cx="1293813" cy="422275"/>
          </a:xfrm>
        </p:spPr>
        <p:txBody>
          <a:bodyPr rtlCol="0">
            <a:normAutofit fontScale="90000"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zh-CN" altLang="en-US" sz="2933" dirty="0" smtClean="0">
                <a:effectLst/>
                <a:latin typeface="微软雅黑" panose="020B0503020204020204" pitchFamily="34" charset="-122"/>
              </a:rPr>
              <a:t>费米面定义</a:t>
            </a:r>
          </a:p>
        </p:txBody>
      </p:sp>
      <p:grpSp>
        <p:nvGrpSpPr>
          <p:cNvPr id="36867" name="Group 3"/>
          <p:cNvGrpSpPr>
            <a:grpSpLocks/>
          </p:cNvGrpSpPr>
          <p:nvPr/>
        </p:nvGrpSpPr>
        <p:grpSpPr bwMode="auto">
          <a:xfrm>
            <a:off x="1876425" y="1528763"/>
            <a:ext cx="7267575" cy="1914525"/>
            <a:chOff x="577" y="1056"/>
            <a:chExt cx="4385" cy="1607"/>
          </a:xfrm>
        </p:grpSpPr>
        <p:grpSp>
          <p:nvGrpSpPr>
            <p:cNvPr id="36879" name="Group 4"/>
            <p:cNvGrpSpPr>
              <a:grpSpLocks/>
            </p:cNvGrpSpPr>
            <p:nvPr/>
          </p:nvGrpSpPr>
          <p:grpSpPr bwMode="auto">
            <a:xfrm>
              <a:off x="577" y="1056"/>
              <a:ext cx="4385" cy="1607"/>
              <a:chOff x="577" y="1056"/>
              <a:chExt cx="4385" cy="1607"/>
            </a:xfrm>
          </p:grpSpPr>
          <p:sp>
            <p:nvSpPr>
              <p:cNvPr id="36881" name="Text Box 5"/>
              <p:cNvSpPr txBox="1">
                <a:spLocks noChangeArrowheads="1"/>
              </p:cNvSpPr>
              <p:nvPr/>
            </p:nvSpPr>
            <p:spPr bwMode="auto">
              <a:xfrm>
                <a:off x="577" y="1056"/>
                <a:ext cx="4385" cy="14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5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1pPr>
                <a:lvl2pPr marL="741363" indent="-284163">
                  <a:spcBef>
                    <a:spcPct val="20000"/>
                  </a:spcBef>
                  <a:buChar char="–"/>
                  <a:defRPr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000">
                    <a:latin typeface="微软雅黑" panose="020B0503020204020204" pitchFamily="34" charset="-122"/>
                  </a:rPr>
                  <a:t>指当</a:t>
                </a:r>
                <a:r>
                  <a:rPr kumimoji="1" lang="en-US" altLang="zh-CN" sz="2000">
                    <a:latin typeface="微软雅黑" panose="020B0503020204020204" pitchFamily="34" charset="-122"/>
                  </a:rPr>
                  <a:t>T</a:t>
                </a:r>
                <a:r>
                  <a:rPr kumimoji="1" lang="zh-CN" altLang="en-US" sz="2000">
                    <a:latin typeface="微软雅黑" panose="020B0503020204020204" pitchFamily="34" charset="-122"/>
                  </a:rPr>
                  <a:t>＝</a:t>
                </a:r>
                <a:r>
                  <a:rPr kumimoji="1" lang="en-US" altLang="zh-CN" sz="2000">
                    <a:latin typeface="微软雅黑" panose="020B0503020204020204" pitchFamily="34" charset="-122"/>
                  </a:rPr>
                  <a:t>0</a:t>
                </a:r>
                <a:r>
                  <a:rPr kumimoji="1" lang="zh-CN" altLang="en-US" sz="2000">
                    <a:latin typeface="微软雅黑" panose="020B0503020204020204" pitchFamily="34" charset="-122"/>
                  </a:rPr>
                  <a:t>时，</a:t>
                </a:r>
                <a:r>
                  <a:rPr kumimoji="1" lang="en-US" altLang="zh-CN" sz="2000" i="1">
                    <a:latin typeface="微软雅黑" panose="020B0503020204020204" pitchFamily="34" charset="-122"/>
                  </a:rPr>
                  <a:t>k</a:t>
                </a:r>
                <a:r>
                  <a:rPr kumimoji="1" lang="zh-CN" altLang="en-US" sz="2000">
                    <a:latin typeface="微软雅黑" panose="020B0503020204020204" pitchFamily="34" charset="-122"/>
                  </a:rPr>
                  <a:t>空间中占有电子和不占有电子区域的分界面。</a:t>
                </a:r>
                <a:endParaRPr kumimoji="1" lang="en-US" altLang="zh-CN" sz="2000">
                  <a:latin typeface="微软雅黑" panose="020B0503020204020204" pitchFamily="34" charset="-122"/>
                </a:endParaRPr>
              </a:p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000">
                    <a:latin typeface="微软雅黑" panose="020B0503020204020204" pitchFamily="34" charset="-122"/>
                  </a:rPr>
                  <a:t>费米面的能量值称为</a:t>
                </a:r>
                <a:r>
                  <a:rPr kumimoji="1" lang="zh-CN" altLang="en-US" sz="2000">
                    <a:solidFill>
                      <a:srgbClr val="C00000"/>
                    </a:solidFill>
                    <a:latin typeface="微软雅黑" panose="020B0503020204020204" pitchFamily="34" charset="-122"/>
                  </a:rPr>
                  <a:t>费米能级</a:t>
                </a:r>
                <a:r>
                  <a:rPr kumimoji="1" lang="en-US" altLang="zh-CN" sz="2000" i="1">
                    <a:solidFill>
                      <a:srgbClr val="C00000"/>
                    </a:solidFill>
                    <a:latin typeface="微软雅黑" panose="020B0503020204020204" pitchFamily="34" charset="-122"/>
                  </a:rPr>
                  <a:t>E</a:t>
                </a:r>
                <a:r>
                  <a:rPr kumimoji="1" lang="en-US" altLang="zh-CN" sz="2000" baseline="-25000">
                    <a:solidFill>
                      <a:srgbClr val="C00000"/>
                    </a:solidFill>
                    <a:latin typeface="微软雅黑" panose="020B0503020204020204" pitchFamily="34" charset="-122"/>
                  </a:rPr>
                  <a:t>F</a:t>
                </a:r>
                <a:r>
                  <a:rPr kumimoji="1" lang="zh-CN" altLang="en-US" sz="2000">
                    <a:latin typeface="微软雅黑" panose="020B0503020204020204" pitchFamily="34" charset="-122"/>
                  </a:rPr>
                  <a:t>；</a:t>
                </a:r>
                <a:endParaRPr kumimoji="1" lang="en-US" altLang="zh-CN" sz="2000">
                  <a:latin typeface="微软雅黑" panose="020B0503020204020204" pitchFamily="34" charset="-122"/>
                </a:endParaRPr>
              </a:p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000">
                    <a:latin typeface="微软雅黑" panose="020B0503020204020204" pitchFamily="34" charset="-122"/>
                  </a:rPr>
                  <a:t>对应的电子动量称为</a:t>
                </a:r>
                <a:r>
                  <a:rPr kumimoji="1" lang="zh-CN" altLang="en-US" sz="2000">
                    <a:solidFill>
                      <a:srgbClr val="C00000"/>
                    </a:solidFill>
                    <a:latin typeface="微软雅黑" panose="020B0503020204020204" pitchFamily="34" charset="-122"/>
                  </a:rPr>
                  <a:t>费米动量</a:t>
                </a:r>
                <a:r>
                  <a:rPr kumimoji="1" lang="zh-CN" altLang="en-US" sz="200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kumimoji="1" lang="en-US" altLang="zh-CN" sz="2000"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000" i="1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k</a:t>
                </a:r>
                <a:r>
                  <a:rPr kumimoji="1" lang="en-US" altLang="zh-CN" sz="2000" baseline="-2500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F</a:t>
                </a:r>
                <a:r>
                  <a:rPr kumimoji="1" lang="zh-CN" altLang="en-US" sz="2000">
                    <a:latin typeface="微软雅黑" panose="020B0503020204020204" pitchFamily="34" charset="-122"/>
                  </a:rPr>
                  <a:t>称为</a:t>
                </a:r>
                <a:r>
                  <a:rPr kumimoji="1" lang="zh-CN" altLang="en-US" sz="2000">
                    <a:solidFill>
                      <a:srgbClr val="C00000"/>
                    </a:solidFill>
                    <a:latin typeface="微软雅黑" panose="020B0503020204020204" pitchFamily="34" charset="-122"/>
                  </a:rPr>
                  <a:t>费米球半径</a:t>
                </a:r>
                <a:r>
                  <a:rPr kumimoji="1" lang="zh-CN" altLang="en-US" sz="2000">
                    <a:latin typeface="微软雅黑" panose="020B0503020204020204" pitchFamily="34" charset="-122"/>
                  </a:rPr>
                  <a:t>；                     称为</a:t>
                </a:r>
                <a:r>
                  <a:rPr kumimoji="1" lang="zh-CN" altLang="en-US" sz="2000">
                    <a:solidFill>
                      <a:srgbClr val="C00000"/>
                    </a:solidFill>
                    <a:latin typeface="微软雅黑" panose="020B0503020204020204" pitchFamily="34" charset="-122"/>
                  </a:rPr>
                  <a:t>费米速度</a:t>
                </a:r>
                <a:r>
                  <a:rPr kumimoji="1" lang="zh-CN" altLang="en-US" sz="2000">
                    <a:latin typeface="微软雅黑" panose="020B0503020204020204" pitchFamily="34" charset="-122"/>
                  </a:rPr>
                  <a:t>；</a:t>
                </a:r>
                <a:endParaRPr kumimoji="1" lang="zh-CN" altLang="en-US" sz="2000" i="1">
                  <a:latin typeface="微软雅黑" panose="020B0503020204020204" pitchFamily="34" charset="-122"/>
                </a:endParaRPr>
              </a:p>
            </p:txBody>
          </p:sp>
          <p:graphicFrame>
            <p:nvGraphicFramePr>
              <p:cNvPr id="36882" name="Object 6"/>
              <p:cNvGraphicFramePr>
                <a:graphicFrameLocks noChangeAspect="1"/>
              </p:cNvGraphicFramePr>
              <p:nvPr/>
            </p:nvGraphicFramePr>
            <p:xfrm>
              <a:off x="2008" y="2068"/>
              <a:ext cx="864" cy="5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883" name="Equation" r:id="rId3" imgW="571252" imgH="393529" progId="Equation.3">
                      <p:embed/>
                    </p:oleObj>
                  </mc:Choice>
                  <mc:Fallback>
                    <p:oleObj name="Equation" r:id="rId3" imgW="571252" imgH="393529" progId="Equation.3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08" y="2068"/>
                            <a:ext cx="864" cy="59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6880" name="Object 7"/>
            <p:cNvGraphicFramePr>
              <a:graphicFrameLocks noChangeAspect="1"/>
            </p:cNvGraphicFramePr>
            <p:nvPr/>
          </p:nvGraphicFramePr>
          <p:xfrm>
            <a:off x="2828" y="1764"/>
            <a:ext cx="970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84" name="Equation" r:id="rId5" imgW="622030" imgH="228501" progId="Equation.3">
                    <p:embed/>
                  </p:oleObj>
                </mc:Choice>
                <mc:Fallback>
                  <p:oleObj name="Equation" r:id="rId5" imgW="622030" imgH="228501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8" y="1764"/>
                          <a:ext cx="970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6868" name="组合 6"/>
          <p:cNvGrpSpPr>
            <a:grpSpLocks/>
          </p:cNvGrpSpPr>
          <p:nvPr/>
        </p:nvGrpSpPr>
        <p:grpSpPr bwMode="auto">
          <a:xfrm>
            <a:off x="611188" y="3535363"/>
            <a:ext cx="7704137" cy="1733550"/>
            <a:chOff x="334940" y="3257368"/>
            <a:chExt cx="8809060" cy="1983047"/>
          </a:xfrm>
        </p:grpSpPr>
        <p:pic>
          <p:nvPicPr>
            <p:cNvPr id="36873" name="图片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1756" y="3269332"/>
              <a:ext cx="1893046" cy="1781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4" name="图片 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6256" y="3291830"/>
              <a:ext cx="2267744" cy="1700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5" name="图片 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668" y="3291830"/>
              <a:ext cx="2040185" cy="1948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6" name="图片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40" y="3257368"/>
              <a:ext cx="2011465" cy="1723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77" name="文本框 5"/>
            <p:cNvSpPr txBox="1">
              <a:spLocks noChangeArrowheads="1"/>
            </p:cNvSpPr>
            <p:nvPr/>
          </p:nvSpPr>
          <p:spPr bwMode="auto">
            <a:xfrm>
              <a:off x="6930181" y="3447684"/>
              <a:ext cx="720081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微软雅黑" panose="020B0503020204020204" pitchFamily="34" charset="-122"/>
                </a:rPr>
                <a:t>Au</a:t>
              </a:r>
              <a:endParaRPr lang="zh-CN" altLang="en-US" sz="1800">
                <a:latin typeface="微软雅黑" panose="020B0503020204020204" pitchFamily="34" charset="-122"/>
              </a:endParaRPr>
            </a:p>
          </p:txBody>
        </p:sp>
        <p:sp>
          <p:nvSpPr>
            <p:cNvPr id="36878" name="文本框 13"/>
            <p:cNvSpPr txBox="1">
              <a:spLocks noChangeArrowheads="1"/>
            </p:cNvSpPr>
            <p:nvPr/>
          </p:nvSpPr>
          <p:spPr bwMode="auto">
            <a:xfrm>
              <a:off x="3790972" y="3447684"/>
              <a:ext cx="720081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微软雅黑" panose="020B0503020204020204" pitchFamily="34" charset="-122"/>
                </a:rPr>
                <a:t>Cu</a:t>
              </a:r>
              <a:endParaRPr lang="zh-CN" altLang="en-US" sz="1800">
                <a:latin typeface="微软雅黑" panose="020B0503020204020204" pitchFamily="34" charset="-122"/>
              </a:endParaRPr>
            </a:p>
          </p:txBody>
        </p:sp>
      </p:grp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323850" y="887413"/>
            <a:ext cx="9144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费米面（电子的填充问题）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36871" name="Text Box 4"/>
          <p:cNvSpPr txBox="1">
            <a:spLocks noChangeArrowheads="1"/>
          </p:cNvSpPr>
          <p:nvPr/>
        </p:nvSpPr>
        <p:spPr bwMode="auto">
          <a:xfrm>
            <a:off x="342900" y="5172075"/>
            <a:ext cx="8582025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1800">
                <a:latin typeface="微软雅黑" panose="020B0503020204020204" pitchFamily="34" charset="-122"/>
              </a:rPr>
              <a:t>费米能级数值由电子密度决定。当</a:t>
            </a:r>
            <a:r>
              <a:rPr kumimoji="1" lang="en-US" altLang="zh-CN" sz="1800">
                <a:latin typeface="微软雅黑" panose="020B0503020204020204" pitchFamily="34" charset="-122"/>
              </a:rPr>
              <a:t>T=0</a:t>
            </a:r>
            <a:r>
              <a:rPr kumimoji="1" lang="en-US" altLang="zh-CN" sz="1800" i="1">
                <a:latin typeface="微软雅黑" panose="020B0503020204020204" pitchFamily="34" charset="-122"/>
              </a:rPr>
              <a:t>k</a:t>
            </a:r>
            <a:r>
              <a:rPr kumimoji="1" lang="zh-CN" altLang="en-US" sz="1800">
                <a:latin typeface="微软雅黑" panose="020B0503020204020204" pitchFamily="34" charset="-122"/>
              </a:rPr>
              <a:t>时，从</a:t>
            </a:r>
            <a:r>
              <a:rPr kumimoji="1" lang="en-US" altLang="zh-CN" sz="1800" i="1">
                <a:latin typeface="微软雅黑" panose="020B0503020204020204" pitchFamily="34" charset="-122"/>
              </a:rPr>
              <a:t>E</a:t>
            </a:r>
            <a:r>
              <a:rPr kumimoji="1" lang="en-US" altLang="zh-CN" sz="1800">
                <a:latin typeface="微软雅黑" panose="020B0503020204020204" pitchFamily="34" charset="-122"/>
              </a:rPr>
              <a:t>=0</a:t>
            </a:r>
            <a:r>
              <a:rPr kumimoji="1" lang="zh-CN" altLang="en-US" sz="1800">
                <a:latin typeface="微软雅黑" panose="020B0503020204020204" pitchFamily="34" charset="-122"/>
              </a:rPr>
              <a:t>到</a:t>
            </a:r>
            <a:r>
              <a:rPr kumimoji="1" lang="en-US" altLang="zh-CN" sz="1800" i="1">
                <a:latin typeface="微软雅黑" panose="020B0503020204020204" pitchFamily="34" charset="-122"/>
              </a:rPr>
              <a:t>E</a:t>
            </a:r>
            <a:r>
              <a:rPr kumimoji="1" lang="en-US" altLang="zh-CN" sz="1800">
                <a:latin typeface="微软雅黑" panose="020B0503020204020204" pitchFamily="34" charset="-122"/>
              </a:rPr>
              <a:t>=</a:t>
            </a:r>
            <a:r>
              <a:rPr kumimoji="1" lang="en-US" altLang="zh-CN" sz="1800" i="1">
                <a:latin typeface="微软雅黑" panose="020B0503020204020204" pitchFamily="34" charset="-122"/>
              </a:rPr>
              <a:t>E</a:t>
            </a:r>
            <a:r>
              <a:rPr kumimoji="1" lang="en-US" altLang="zh-CN" sz="1800" baseline="-25000">
                <a:latin typeface="微软雅黑" panose="020B0503020204020204" pitchFamily="34" charset="-122"/>
              </a:rPr>
              <a:t>F</a:t>
            </a:r>
            <a:r>
              <a:rPr kumimoji="1" lang="zh-CN" altLang="en-US" sz="1800">
                <a:latin typeface="微软雅黑" panose="020B0503020204020204" pitchFamily="34" charset="-122"/>
              </a:rPr>
              <a:t>范围内对</a:t>
            </a:r>
            <a:r>
              <a:rPr kumimoji="1" lang="en-US" altLang="zh-CN" sz="1800" i="1">
                <a:latin typeface="微软雅黑" panose="020B0503020204020204" pitchFamily="34" charset="-122"/>
              </a:rPr>
              <a:t>g</a:t>
            </a:r>
            <a:r>
              <a:rPr kumimoji="1" lang="en-US" altLang="zh-CN" sz="1800">
                <a:latin typeface="微软雅黑" panose="020B0503020204020204" pitchFamily="34" charset="-122"/>
              </a:rPr>
              <a:t>(</a:t>
            </a:r>
            <a:r>
              <a:rPr kumimoji="1" lang="en-US" altLang="zh-CN" sz="1800" i="1">
                <a:latin typeface="微软雅黑" panose="020B0503020204020204" pitchFamily="34" charset="-122"/>
              </a:rPr>
              <a:t>E</a:t>
            </a:r>
            <a:r>
              <a:rPr kumimoji="1" lang="en-US" altLang="zh-CN" sz="1800">
                <a:latin typeface="微软雅黑" panose="020B0503020204020204" pitchFamily="34" charset="-122"/>
              </a:rPr>
              <a:t>)</a:t>
            </a:r>
            <a:r>
              <a:rPr kumimoji="1" lang="zh-CN" altLang="en-US" sz="1800">
                <a:latin typeface="微软雅黑" panose="020B0503020204020204" pitchFamily="34" charset="-122"/>
              </a:rPr>
              <a:t>积分值应等于电子密度</a:t>
            </a:r>
            <a:r>
              <a:rPr kumimoji="1" lang="en-US" altLang="zh-CN" sz="1800" i="1">
                <a:latin typeface="微软雅黑" panose="020B0503020204020204" pitchFamily="34" charset="-122"/>
              </a:rPr>
              <a:t>n</a:t>
            </a:r>
            <a:r>
              <a:rPr kumimoji="1" lang="zh-CN" altLang="en-US" sz="1800">
                <a:latin typeface="微软雅黑" panose="020B0503020204020204" pitchFamily="34" charset="-122"/>
              </a:rPr>
              <a:t>，即：</a:t>
            </a:r>
            <a:endParaRPr kumimoji="1" lang="zh-CN" altLang="en-US" sz="1800" i="1">
              <a:latin typeface="微软雅黑" panose="020B0503020204020204" pitchFamily="34" charset="-122"/>
            </a:endParaRPr>
          </a:p>
        </p:txBody>
      </p:sp>
      <p:graphicFrame>
        <p:nvGraphicFramePr>
          <p:cNvPr id="36872" name="Object 5"/>
          <p:cNvGraphicFramePr>
            <a:graphicFrameLocks noChangeAspect="1"/>
          </p:cNvGraphicFramePr>
          <p:nvPr/>
        </p:nvGraphicFramePr>
        <p:xfrm>
          <a:off x="2916238" y="5791200"/>
          <a:ext cx="4611687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5" name="Equation" r:id="rId11" imgW="2222500" imgH="330200" progId="Equation.3">
                  <p:embed/>
                </p:oleObj>
              </mc:Choice>
              <mc:Fallback>
                <p:oleObj name="Equation" r:id="rId11" imgW="2222500" imgH="330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5791200"/>
                        <a:ext cx="4611687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utoUpdateAnimBg="0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511300"/>
            <a:ext cx="8305800" cy="4222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2800" dirty="0">
                <a:effectLst/>
                <a:latin typeface="微软雅黑" panose="020B0503020204020204" pitchFamily="34" charset="-122"/>
              </a:rPr>
              <a:t>自由电子的费米球、费米球半径</a:t>
            </a: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382588" y="1906588"/>
            <a:ext cx="5557837" cy="449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200">
                <a:latin typeface="微软雅黑" panose="020B0503020204020204" pitchFamily="34" charset="-122"/>
              </a:rPr>
              <a:t>设固体中含有</a:t>
            </a:r>
            <a:r>
              <a:rPr kumimoji="1" lang="en-US" altLang="zh-CN" sz="2200">
                <a:latin typeface="微软雅黑" panose="020B0503020204020204" pitchFamily="34" charset="-122"/>
              </a:rPr>
              <a:t>N</a:t>
            </a:r>
            <a:r>
              <a:rPr kumimoji="1" lang="zh-CN" altLang="en-US" sz="2200">
                <a:latin typeface="微软雅黑" panose="020B0503020204020204" pitchFamily="34" charset="-122"/>
              </a:rPr>
              <a:t>个电子，它们的基态是按泡利原理由低到高填充能量尽可能低的</a:t>
            </a:r>
            <a:r>
              <a:rPr kumimoji="1" lang="en-US" altLang="zh-CN" sz="2200">
                <a:latin typeface="微软雅黑" panose="020B0503020204020204" pitchFamily="34" charset="-122"/>
              </a:rPr>
              <a:t>N</a:t>
            </a:r>
            <a:r>
              <a:rPr kumimoji="1" lang="zh-CN" altLang="en-US" sz="2200">
                <a:latin typeface="微软雅黑" panose="020B0503020204020204" pitchFamily="34" charset="-122"/>
              </a:rPr>
              <a:t>个电子态，若把电子看成</a:t>
            </a:r>
            <a:r>
              <a:rPr kumimoji="1" lang="zh-CN" altLang="en-US" sz="2200">
                <a:solidFill>
                  <a:srgbClr val="0000CC"/>
                </a:solidFill>
                <a:latin typeface="微软雅黑" panose="020B0503020204020204" pitchFamily="34" charset="-122"/>
              </a:rPr>
              <a:t>自由电子</a:t>
            </a:r>
            <a:r>
              <a:rPr kumimoji="1" lang="zh-CN" altLang="en-US" sz="2200">
                <a:latin typeface="微软雅黑" panose="020B0503020204020204" pitchFamily="34" charset="-122"/>
              </a:rPr>
              <a:t>，则其能量表示为：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200">
                <a:latin typeface="微软雅黑" panose="020B0503020204020204" pitchFamily="34" charset="-122"/>
              </a:rPr>
              <a:t>N</a:t>
            </a:r>
            <a:r>
              <a:rPr kumimoji="1" lang="zh-CN" altLang="en-US" sz="2200">
                <a:latin typeface="微软雅黑" panose="020B0503020204020204" pitchFamily="34" charset="-122"/>
              </a:rPr>
              <a:t>个电子在</a:t>
            </a:r>
            <a:r>
              <a:rPr kumimoji="1" lang="en-US" altLang="zh-CN" sz="2200" i="1">
                <a:latin typeface="微软雅黑" panose="020B0503020204020204" pitchFamily="34" charset="-122"/>
              </a:rPr>
              <a:t>k</a:t>
            </a:r>
            <a:r>
              <a:rPr kumimoji="1" lang="zh-CN" altLang="en-US" sz="2200">
                <a:latin typeface="微软雅黑" panose="020B0503020204020204" pitchFamily="34" charset="-122"/>
              </a:rPr>
              <a:t>空间填充半径为</a:t>
            </a:r>
            <a:r>
              <a:rPr kumimoji="1" lang="en-US" altLang="zh-CN" sz="2200" i="1">
                <a:latin typeface="微软雅黑" panose="020B0503020204020204" pitchFamily="34" charset="-122"/>
              </a:rPr>
              <a:t>k</a:t>
            </a:r>
            <a:r>
              <a:rPr kumimoji="1" lang="en-US" altLang="zh-CN" sz="2200" i="1" baseline="-25000">
                <a:latin typeface="微软雅黑" panose="020B0503020204020204" pitchFamily="34" charset="-122"/>
              </a:rPr>
              <a:t>F</a:t>
            </a:r>
            <a:r>
              <a:rPr kumimoji="1" lang="zh-CN" altLang="en-US" sz="2200">
                <a:latin typeface="微软雅黑" panose="020B0503020204020204" pitchFamily="34" charset="-122"/>
              </a:rPr>
              <a:t>的球，球内包括的状态数恰好等于</a:t>
            </a:r>
            <a:r>
              <a:rPr kumimoji="1" lang="en-US" altLang="zh-CN" sz="2200">
                <a:latin typeface="微软雅黑" panose="020B0503020204020204" pitchFamily="34" charset="-122"/>
              </a:rPr>
              <a:t>N</a:t>
            </a:r>
            <a:r>
              <a:rPr kumimoji="1" lang="zh-CN" altLang="en-US" sz="2200">
                <a:latin typeface="微软雅黑" panose="020B0503020204020204" pitchFamily="34" charset="-122"/>
              </a:rPr>
              <a:t>，即：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200">
                <a:latin typeface="微软雅黑" panose="020B0503020204020204" pitchFamily="34" charset="-122"/>
              </a:rPr>
              <a:t>一般称这个球为</a:t>
            </a:r>
            <a:r>
              <a:rPr kumimoji="1" lang="zh-CN" altLang="en-US" sz="2200">
                <a:solidFill>
                  <a:srgbClr val="800000"/>
                </a:solidFill>
                <a:latin typeface="微软雅黑" panose="020B0503020204020204" pitchFamily="34" charset="-122"/>
              </a:rPr>
              <a:t>费米球</a:t>
            </a:r>
            <a:r>
              <a:rPr kumimoji="1" lang="zh-CN" altLang="en-US" sz="2200">
                <a:latin typeface="微软雅黑" panose="020B0503020204020204" pitchFamily="34" charset="-122"/>
              </a:rPr>
              <a:t>，</a:t>
            </a:r>
            <a:r>
              <a:rPr kumimoji="1" lang="en-US" altLang="zh-CN" sz="2200" i="1">
                <a:latin typeface="微软雅黑" panose="020B0503020204020204" pitchFamily="34" charset="-122"/>
              </a:rPr>
              <a:t>k</a:t>
            </a:r>
            <a:r>
              <a:rPr kumimoji="1" lang="en-US" altLang="zh-CN" sz="2200" i="1" baseline="-25000">
                <a:latin typeface="微软雅黑" panose="020B0503020204020204" pitchFamily="34" charset="-122"/>
              </a:rPr>
              <a:t>F  </a:t>
            </a:r>
            <a:r>
              <a:rPr kumimoji="1" lang="zh-CN" altLang="en-US" sz="2200">
                <a:latin typeface="微软雅黑" panose="020B0503020204020204" pitchFamily="34" charset="-122"/>
              </a:rPr>
              <a:t>称为</a:t>
            </a:r>
            <a:r>
              <a:rPr kumimoji="1" lang="zh-CN" altLang="en-US" sz="2200">
                <a:solidFill>
                  <a:srgbClr val="800000"/>
                </a:solidFill>
                <a:latin typeface="微软雅黑" panose="020B0503020204020204" pitchFamily="34" charset="-122"/>
              </a:rPr>
              <a:t>费米球半径</a:t>
            </a:r>
            <a:r>
              <a:rPr kumimoji="1" lang="zh-CN" altLang="en-US" sz="2200">
                <a:latin typeface="微软雅黑" panose="020B0503020204020204" pitchFamily="34" charset="-122"/>
              </a:rPr>
              <a:t>，球的表面称</a:t>
            </a:r>
            <a:r>
              <a:rPr kumimoji="1" lang="zh-CN" altLang="en-US" sz="2200">
                <a:solidFill>
                  <a:srgbClr val="800000"/>
                </a:solidFill>
                <a:latin typeface="微软雅黑" panose="020B0503020204020204" pitchFamily="34" charset="-122"/>
              </a:rPr>
              <a:t>费米面</a:t>
            </a:r>
            <a:r>
              <a:rPr kumimoji="1" lang="zh-CN" altLang="en-US" sz="2200">
                <a:latin typeface="微软雅黑" panose="020B0503020204020204" pitchFamily="34" charset="-122"/>
              </a:rPr>
              <a:t>。</a:t>
            </a:r>
            <a:endParaRPr kumimoji="1" lang="zh-CN" altLang="en-US" sz="2200" i="1">
              <a:latin typeface="微软雅黑" panose="020B0503020204020204" pitchFamily="34" charset="-122"/>
            </a:endParaRPr>
          </a:p>
        </p:txBody>
      </p:sp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1651000" y="3440113"/>
          <a:ext cx="153828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9" name="Equation" r:id="rId3" imgW="812447" imgH="418918" progId="Equation.3">
                  <p:embed/>
                </p:oleObj>
              </mc:Choice>
              <mc:Fallback>
                <p:oleObj name="Equation" r:id="rId3" imgW="812447" imgH="41891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0" y="3440113"/>
                        <a:ext cx="1538288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3" name="Object 5"/>
          <p:cNvGraphicFramePr>
            <a:graphicFrameLocks noChangeAspect="1"/>
          </p:cNvGraphicFramePr>
          <p:nvPr/>
        </p:nvGraphicFramePr>
        <p:xfrm>
          <a:off x="5148263" y="4545013"/>
          <a:ext cx="273208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0" name="Equation" r:id="rId5" imgW="1409088" imgH="431613" progId="Equation.3">
                  <p:embed/>
                </p:oleObj>
              </mc:Choice>
              <mc:Fallback>
                <p:oleObj name="Equation" r:id="rId5" imgW="1409088" imgH="43161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4545013"/>
                        <a:ext cx="2732087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4" descr="XCH004_04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300" y="2032000"/>
            <a:ext cx="2446338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3850" y="887413"/>
            <a:ext cx="9144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费米面（电子的填充问题）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3660775" y="5783263"/>
          <a:ext cx="2973388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1" r:id="rId8" imgW="1371638" imgH="335325" progId="Equation.3">
                  <p:embed/>
                </p:oleObj>
              </mc:Choice>
              <mc:Fallback>
                <p:oleObj r:id="rId8" imgW="1371638" imgH="33532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0775" y="5783263"/>
                        <a:ext cx="2973388" cy="81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6843713" y="5738813"/>
          <a:ext cx="1989137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2" r:id="rId10" imgW="899294" imgH="335325" progId="Equation.3">
                  <p:embed/>
                </p:oleObj>
              </mc:Choice>
              <mc:Fallback>
                <p:oleObj r:id="rId10" imgW="899294" imgH="33532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3713" y="5738813"/>
                        <a:ext cx="1989137" cy="81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6425" y="873125"/>
            <a:ext cx="8229600" cy="51117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933" dirty="0" smtClean="0">
                <a:latin typeface="微软雅黑" panose="020B0503020204020204" pitchFamily="34" charset="-122"/>
              </a:rPr>
              <a:t>练习</a:t>
            </a:r>
            <a:r>
              <a:rPr lang="en-US" altLang="zh-CN" sz="2933" dirty="0" smtClean="0">
                <a:latin typeface="微软雅黑" panose="020B0503020204020204" pitchFamily="34" charset="-122"/>
              </a:rPr>
              <a:t>1</a:t>
            </a:r>
            <a:r>
              <a:rPr lang="zh-CN" altLang="en-US" sz="2933" dirty="0" smtClean="0">
                <a:latin typeface="微软雅黑" panose="020B0503020204020204" pitchFamily="34" charset="-122"/>
              </a:rPr>
              <a:t>：三维情况的自由电子费米能级</a:t>
            </a:r>
            <a:r>
              <a:rPr lang="en-US" altLang="zh-CN" sz="2933" i="1" dirty="0" smtClean="0">
                <a:latin typeface="微软雅黑" panose="020B0503020204020204" pitchFamily="34" charset="-122"/>
              </a:rPr>
              <a:t>E</a:t>
            </a:r>
            <a:r>
              <a:rPr lang="en-US" altLang="zh-CN" sz="2933" i="1" baseline="-25000" dirty="0" smtClean="0">
                <a:latin typeface="微软雅黑" panose="020B0503020204020204" pitchFamily="34" charset="-122"/>
              </a:rPr>
              <a:t>F</a:t>
            </a:r>
          </a:p>
        </p:txBody>
      </p:sp>
      <p:graphicFrame>
        <p:nvGraphicFramePr>
          <p:cNvPr id="38915" name="Object 4"/>
          <p:cNvGraphicFramePr>
            <a:graphicFrameLocks noChangeAspect="1"/>
          </p:cNvGraphicFramePr>
          <p:nvPr/>
        </p:nvGraphicFramePr>
        <p:xfrm>
          <a:off x="279400" y="3197225"/>
          <a:ext cx="2474913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8" name="Equation" r:id="rId3" imgW="1104900" imgH="330200" progId="Equation.3">
                  <p:embed/>
                </p:oleObj>
              </mc:Choice>
              <mc:Fallback>
                <p:oleObj name="Equation" r:id="rId3" imgW="1104900" imgH="330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00" y="3197225"/>
                        <a:ext cx="2474913" cy="735013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6" name="Object 5"/>
          <p:cNvGraphicFramePr>
            <a:graphicFrameLocks noChangeAspect="1"/>
          </p:cNvGraphicFramePr>
          <p:nvPr/>
        </p:nvGraphicFramePr>
        <p:xfrm>
          <a:off x="239713" y="2038350"/>
          <a:ext cx="3071812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9" name="公式" r:id="rId5" imgW="1536700" imgH="520700" progId="Equation.3">
                  <p:embed/>
                </p:oleObj>
              </mc:Choice>
              <mc:Fallback>
                <p:oleObj name="公式" r:id="rId5" imgW="1536700" imgH="520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13" y="2038350"/>
                        <a:ext cx="3071812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6"/>
          <p:cNvGraphicFramePr>
            <a:graphicFrameLocks noChangeAspect="1"/>
          </p:cNvGraphicFramePr>
          <p:nvPr/>
        </p:nvGraphicFramePr>
        <p:xfrm>
          <a:off x="647700" y="3933825"/>
          <a:ext cx="989013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0" name="Equation" r:id="rId7" imgW="457002" imgH="393529" progId="Equation.3">
                  <p:embed/>
                </p:oleObj>
              </mc:Choice>
              <mc:Fallback>
                <p:oleObj name="Equation" r:id="rId7" imgW="457002" imgH="39352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3933825"/>
                        <a:ext cx="989013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AutoShape 8"/>
          <p:cNvSpPr>
            <a:spLocks/>
          </p:cNvSpPr>
          <p:nvPr/>
        </p:nvSpPr>
        <p:spPr bwMode="auto">
          <a:xfrm>
            <a:off x="3459163" y="2393950"/>
            <a:ext cx="206375" cy="2192338"/>
          </a:xfrm>
          <a:prstGeom prst="rightBrace">
            <a:avLst>
              <a:gd name="adj1" fmla="val 42837"/>
              <a:gd name="adj2" fmla="val 50000"/>
            </a:avLst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微软雅黑" panose="020B0503020204020204" pitchFamily="34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678238" y="2003425"/>
          <a:ext cx="4633912" cy="459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1" name="Equation" r:id="rId9" imgW="2768600" imgH="2743200" progId="Equation.DSMT4">
                  <p:embed/>
                </p:oleObj>
              </mc:Choice>
              <mc:Fallback>
                <p:oleObj name="Equation" r:id="rId9" imgW="2768600" imgH="27432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8238" y="2003425"/>
                        <a:ext cx="4633912" cy="459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6757988" y="2305050"/>
            <a:ext cx="2227262" cy="4292600"/>
            <a:chOff x="6588224" y="1246414"/>
            <a:chExt cx="1800398" cy="3470345"/>
          </a:xfrm>
        </p:grpSpPr>
        <p:sp>
          <p:nvSpPr>
            <p:cNvPr id="38923" name="TextBox 3"/>
            <p:cNvSpPr txBox="1">
              <a:spLocks noChangeArrowheads="1"/>
            </p:cNvSpPr>
            <p:nvPr/>
          </p:nvSpPr>
          <p:spPr bwMode="auto">
            <a:xfrm>
              <a:off x="6588911" y="1246414"/>
              <a:ext cx="504057" cy="369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微软雅黑" panose="020B0503020204020204" pitchFamily="34" charset="-122"/>
                </a:rPr>
                <a:t>(1)</a:t>
              </a:r>
            </a:p>
          </p:txBody>
        </p:sp>
        <p:sp>
          <p:nvSpPr>
            <p:cNvPr id="38924" name="TextBox 9"/>
            <p:cNvSpPr txBox="1">
              <a:spLocks noChangeArrowheads="1"/>
            </p:cNvSpPr>
            <p:nvPr/>
          </p:nvSpPr>
          <p:spPr bwMode="auto">
            <a:xfrm>
              <a:off x="6588224" y="1923678"/>
              <a:ext cx="504057" cy="369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微软雅黑" panose="020B0503020204020204" pitchFamily="34" charset="-122"/>
                </a:rPr>
                <a:t>(2)</a:t>
              </a:r>
            </a:p>
          </p:txBody>
        </p:sp>
        <p:sp>
          <p:nvSpPr>
            <p:cNvPr id="38925" name="TextBox 10"/>
            <p:cNvSpPr txBox="1">
              <a:spLocks noChangeArrowheads="1"/>
            </p:cNvSpPr>
            <p:nvPr/>
          </p:nvSpPr>
          <p:spPr bwMode="auto">
            <a:xfrm>
              <a:off x="6588224" y="2678668"/>
              <a:ext cx="504057" cy="369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微软雅黑" panose="020B0503020204020204" pitchFamily="34" charset="-122"/>
                </a:rPr>
                <a:t>(3)</a:t>
              </a:r>
            </a:p>
          </p:txBody>
        </p:sp>
        <p:sp>
          <p:nvSpPr>
            <p:cNvPr id="38926" name="TextBox 11"/>
            <p:cNvSpPr txBox="1">
              <a:spLocks noChangeArrowheads="1"/>
            </p:cNvSpPr>
            <p:nvPr/>
          </p:nvSpPr>
          <p:spPr bwMode="auto">
            <a:xfrm>
              <a:off x="7868341" y="3532601"/>
              <a:ext cx="504057" cy="369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微软雅黑" panose="020B0503020204020204" pitchFamily="34" charset="-122"/>
                </a:rPr>
                <a:t>(4)</a:t>
              </a:r>
            </a:p>
          </p:txBody>
        </p:sp>
        <p:sp>
          <p:nvSpPr>
            <p:cNvPr id="38927" name="TextBox 12"/>
            <p:cNvSpPr txBox="1">
              <a:spLocks noChangeArrowheads="1"/>
            </p:cNvSpPr>
            <p:nvPr/>
          </p:nvSpPr>
          <p:spPr bwMode="auto">
            <a:xfrm>
              <a:off x="7884568" y="4347523"/>
              <a:ext cx="504054" cy="369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微软雅黑" panose="020B0503020204020204" pitchFamily="34" charset="-122"/>
                </a:rPr>
                <a:t>(5)</a:t>
              </a:r>
            </a:p>
          </p:txBody>
        </p:sp>
      </p:grpSp>
      <p:sp>
        <p:nvSpPr>
          <p:cNvPr id="15" name="矩形 14"/>
          <p:cNvSpPr/>
          <p:nvPr/>
        </p:nvSpPr>
        <p:spPr bwMode="auto">
          <a:xfrm>
            <a:off x="239713" y="1516063"/>
            <a:ext cx="8664575" cy="5081587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graphicFrame>
        <p:nvGraphicFramePr>
          <p:cNvPr id="38922" name="Object 5"/>
          <p:cNvGraphicFramePr>
            <a:graphicFrameLocks noChangeAspect="1"/>
          </p:cNvGraphicFramePr>
          <p:nvPr/>
        </p:nvGraphicFramePr>
        <p:xfrm>
          <a:off x="598488" y="1538288"/>
          <a:ext cx="4611687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2" name="Equation" r:id="rId11" imgW="2222500" imgH="330200" progId="Equation.3">
                  <p:embed/>
                </p:oleObj>
              </mc:Choice>
              <mc:Fallback>
                <p:oleObj name="Equation" r:id="rId11" imgW="2222500" imgH="330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488" y="1538288"/>
                        <a:ext cx="4611687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4"/>
          <p:cNvSpPr txBox="1">
            <a:spLocks noChangeArrowheads="1"/>
          </p:cNvSpPr>
          <p:nvPr/>
        </p:nvSpPr>
        <p:spPr bwMode="auto">
          <a:xfrm>
            <a:off x="239713" y="1670050"/>
            <a:ext cx="8509000" cy="175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2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</a:rPr>
              <a:t>若定义电子球半径   </a:t>
            </a:r>
            <a:r>
              <a:rPr kumimoji="1" lang="zh-CN" altLang="en-US" sz="2400" i="1">
                <a:latin typeface="微软雅黑" panose="020B0503020204020204" pitchFamily="34" charset="-122"/>
              </a:rPr>
              <a:t>                    </a:t>
            </a:r>
            <a:r>
              <a:rPr kumimoji="1" lang="en-US" altLang="zh-CN" sz="2400">
                <a:latin typeface="微软雅黑" panose="020B0503020204020204" pitchFamily="34" charset="-122"/>
              </a:rPr>
              <a:t>(</a:t>
            </a:r>
            <a:r>
              <a:rPr kumimoji="1" lang="zh-CN" altLang="en-US" sz="2400">
                <a:latin typeface="微软雅黑" panose="020B0503020204020204" pitchFamily="34" charset="-122"/>
              </a:rPr>
              <a:t>由                           得到</a:t>
            </a:r>
            <a:r>
              <a:rPr kumimoji="1" lang="en-US" altLang="zh-CN" sz="2400">
                <a:latin typeface="微软雅黑" panose="020B0503020204020204" pitchFamily="34" charset="-122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2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</a:rPr>
              <a:t>氢原子玻尔半径                                              </a:t>
            </a:r>
            <a:r>
              <a:rPr kumimoji="1" lang="en-US" altLang="zh-CN" sz="2400">
                <a:latin typeface="微软雅黑" panose="020B0503020204020204" pitchFamily="34" charset="-122"/>
              </a:rPr>
              <a:t>;</a:t>
            </a:r>
          </a:p>
        </p:txBody>
      </p:sp>
      <p:graphicFrame>
        <p:nvGraphicFramePr>
          <p:cNvPr id="39939" name="Object 5"/>
          <p:cNvGraphicFramePr>
            <a:graphicFrameLocks noChangeAspect="1"/>
          </p:cNvGraphicFramePr>
          <p:nvPr/>
        </p:nvGraphicFramePr>
        <p:xfrm>
          <a:off x="2840038" y="1449388"/>
          <a:ext cx="2008187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9" name="Equation" r:id="rId3" imgW="774364" imgH="520474" progId="Equation.3">
                  <p:embed/>
                </p:oleObj>
              </mc:Choice>
              <mc:Fallback>
                <p:oleObj name="Equation" r:id="rId3" imgW="774364" imgH="520474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0038" y="1449388"/>
                        <a:ext cx="2008187" cy="1150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6"/>
          <p:cNvGraphicFramePr>
            <a:graphicFrameLocks noChangeAspect="1"/>
          </p:cNvGraphicFramePr>
          <p:nvPr/>
        </p:nvGraphicFramePr>
        <p:xfrm>
          <a:off x="5346700" y="1758950"/>
          <a:ext cx="2268538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0" name="Equation" r:id="rId5" imgW="965200" imgH="393700" progId="Equation.3">
                  <p:embed/>
                </p:oleObj>
              </mc:Choice>
              <mc:Fallback>
                <p:oleObj name="Equation" r:id="rId5" imgW="965200" imgH="393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6700" y="1758950"/>
                        <a:ext cx="2268538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7"/>
          <p:cNvGraphicFramePr>
            <a:graphicFrameLocks noChangeAspect="1"/>
          </p:cNvGraphicFramePr>
          <p:nvPr/>
        </p:nvGraphicFramePr>
        <p:xfrm>
          <a:off x="2797175" y="2586038"/>
          <a:ext cx="4135438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1" name="Equation" r:id="rId7" imgW="1689100" imgH="419100" progId="Equation.3">
                  <p:embed/>
                </p:oleObj>
              </mc:Choice>
              <mc:Fallback>
                <p:oleObj name="Equation" r:id="rId7" imgW="1689100" imgH="419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7175" y="2586038"/>
                        <a:ext cx="4135438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42" name="Group 8"/>
          <p:cNvGrpSpPr>
            <a:grpSpLocks/>
          </p:cNvGrpSpPr>
          <p:nvPr/>
        </p:nvGrpSpPr>
        <p:grpSpPr bwMode="auto">
          <a:xfrm>
            <a:off x="2090738" y="3573463"/>
            <a:ext cx="4389437" cy="2879725"/>
            <a:chOff x="616" y="2055"/>
            <a:chExt cx="2750" cy="1803"/>
          </a:xfrm>
        </p:grpSpPr>
        <p:grpSp>
          <p:nvGrpSpPr>
            <p:cNvPr id="39945" name="Group 9"/>
            <p:cNvGrpSpPr>
              <a:grpSpLocks/>
            </p:cNvGrpSpPr>
            <p:nvPr/>
          </p:nvGrpSpPr>
          <p:grpSpPr bwMode="auto">
            <a:xfrm>
              <a:off x="616" y="2055"/>
              <a:ext cx="1872" cy="1803"/>
              <a:chOff x="1384" y="2055"/>
              <a:chExt cx="1872" cy="1803"/>
            </a:xfrm>
          </p:grpSpPr>
          <p:graphicFrame>
            <p:nvGraphicFramePr>
              <p:cNvPr id="39947" name="Object 10"/>
              <p:cNvGraphicFramePr>
                <a:graphicFrameLocks noChangeAspect="1"/>
              </p:cNvGraphicFramePr>
              <p:nvPr/>
            </p:nvGraphicFramePr>
            <p:xfrm>
              <a:off x="1384" y="2055"/>
              <a:ext cx="1872" cy="18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952" name="Equation" r:id="rId9" imgW="1397000" imgH="1346200" progId="Equation.3">
                      <p:embed/>
                    </p:oleObj>
                  </mc:Choice>
                  <mc:Fallback>
                    <p:oleObj name="Equation" r:id="rId9" imgW="1397000" imgH="1346200" progId="Equation.3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84" y="2055"/>
                            <a:ext cx="1872" cy="18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9948" name="Text Box 11"/>
              <p:cNvSpPr txBox="1">
                <a:spLocks noChangeArrowheads="1"/>
              </p:cNvSpPr>
              <p:nvPr/>
            </p:nvSpPr>
            <p:spPr bwMode="auto">
              <a:xfrm>
                <a:off x="2482" y="2205"/>
                <a:ext cx="605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5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1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1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180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Å</a:t>
                </a:r>
                <a:r>
                  <a:rPr kumimoji="1" lang="en-US" altLang="zh-CN" sz="1800" baseline="30000">
                    <a:latin typeface="微软雅黑" panose="020B0503020204020204" pitchFamily="34" charset="-122"/>
                    <a:cs typeface="Times New Roman" panose="02020603050405020304" pitchFamily="18" charset="0"/>
                  </a:rPr>
                  <a:t>-1</a:t>
                </a:r>
                <a:endParaRPr kumimoji="1" lang="en-US" altLang="zh-CN" sz="1800">
                  <a:latin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946" name="Text Box 12"/>
            <p:cNvSpPr txBox="1">
              <a:spLocks noChangeArrowheads="1"/>
            </p:cNvSpPr>
            <p:nvPr/>
          </p:nvSpPr>
          <p:spPr bwMode="auto">
            <a:xfrm>
              <a:off x="1851" y="3382"/>
              <a:ext cx="1515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1800">
                  <a:latin typeface="微软雅黑" panose="020B0503020204020204" pitchFamily="34" charset="-122"/>
                </a:rPr>
                <a:t>~1.5-15eV</a:t>
              </a:r>
            </a:p>
          </p:txBody>
        </p:sp>
      </p:grpSp>
      <p:sp>
        <p:nvSpPr>
          <p:cNvPr id="12" name="矩形 11"/>
          <p:cNvSpPr/>
          <p:nvPr/>
        </p:nvSpPr>
        <p:spPr bwMode="auto">
          <a:xfrm>
            <a:off x="239713" y="1516063"/>
            <a:ext cx="8664575" cy="5081587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606425" y="873125"/>
            <a:ext cx="8229600" cy="51117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933" dirty="0" smtClean="0">
                <a:latin typeface="微软雅黑" panose="020B0503020204020204" pitchFamily="34" charset="-122"/>
              </a:rPr>
              <a:t>练习</a:t>
            </a:r>
            <a:r>
              <a:rPr lang="en-US" altLang="zh-CN" sz="2933" dirty="0" smtClean="0">
                <a:latin typeface="微软雅黑" panose="020B0503020204020204" pitchFamily="34" charset="-122"/>
              </a:rPr>
              <a:t>1</a:t>
            </a:r>
            <a:r>
              <a:rPr lang="zh-CN" altLang="en-US" sz="2933" dirty="0" smtClean="0">
                <a:latin typeface="微软雅黑" panose="020B0503020204020204" pitchFamily="34" charset="-122"/>
              </a:rPr>
              <a:t>：三维情况的自由电子费米能级</a:t>
            </a:r>
            <a:r>
              <a:rPr lang="en-US" altLang="zh-CN" sz="2933" i="1" dirty="0" smtClean="0">
                <a:latin typeface="微软雅黑" panose="020B0503020204020204" pitchFamily="34" charset="-122"/>
              </a:rPr>
              <a:t>E</a:t>
            </a:r>
            <a:r>
              <a:rPr lang="en-US" altLang="zh-CN" sz="2933" i="1" baseline="-25000" dirty="0" smtClean="0">
                <a:latin typeface="微软雅黑" panose="020B0503020204020204" pitchFamily="34" charset="-122"/>
              </a:rPr>
              <a:t>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277813" y="1638300"/>
            <a:ext cx="8569325" cy="42386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为什么用“能态密度”来描述晶体中的电子？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77813" y="2125663"/>
            <a:ext cx="4119562" cy="440213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在原子中电子的本征态形成一系列分立的能级，可以具体标明各能级能量，以说明其分布情况。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而固体中的电子能级形成</a:t>
            </a:r>
            <a:r>
              <a:rPr kumimoji="1" lang="zh-CN" altLang="en-US" sz="2000" b="1" u="sng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准连续分布</a:t>
            </a:r>
            <a:r>
              <a:rPr kumimoji="1" lang="zh-CN" altLang="en-US" sz="2000" b="1" u="sng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zh-CN" altLang="en-US" sz="2000" b="1" u="sng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异常密集，标明每个能级是没有意义的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。这种情况下的能级分布状况，用“</a:t>
            </a:r>
            <a:r>
              <a:rPr kumimoji="1" lang="zh-CN" altLang="en-US" sz="20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能态密度函数</a:t>
            </a:r>
            <a:r>
              <a:rPr kumimoji="1" lang="en-US" altLang="zh-CN" sz="2000" b="1" i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en-US" altLang="zh-CN" sz="20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(E)”</a:t>
            </a:r>
            <a:r>
              <a:rPr kumimoji="1" lang="zh-CN" altLang="en-US" sz="20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或“单位体积能态密度</a:t>
            </a:r>
            <a:r>
              <a:rPr kumimoji="1" lang="en-US" altLang="zh-CN" sz="2000" b="1" i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kumimoji="1" lang="en-US" altLang="zh-CN" sz="20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(E)”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来描述。</a:t>
            </a:r>
          </a:p>
        </p:txBody>
      </p:sp>
      <p:pic>
        <p:nvPicPr>
          <p:cNvPr id="22532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" r="4124"/>
          <a:stretch>
            <a:fillRect/>
          </a:stretch>
        </p:blipFill>
        <p:spPr bwMode="auto">
          <a:xfrm>
            <a:off x="4332288" y="2754313"/>
            <a:ext cx="4597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50825" y="842963"/>
            <a:ext cx="350520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6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6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能态密度函数</a:t>
            </a:r>
            <a:r>
              <a:rPr lang="zh-CN" altLang="en-US" sz="26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23850" y="1490663"/>
            <a:ext cx="88439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费米波矢、费米动量、费米速度和费米温度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 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  <a:sym typeface="Monotype Sorts" pitchFamily="2" charset="2"/>
            </a:endParaRPr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725488" y="2973388"/>
            <a:ext cx="121126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费米能量</a:t>
            </a:r>
          </a:p>
        </p:txBody>
      </p:sp>
      <p:graphicFrame>
        <p:nvGraphicFramePr>
          <p:cNvPr id="14343" name="Object 7"/>
          <p:cNvGraphicFramePr>
            <a:graphicFrameLocks noChangeAspect="1"/>
          </p:cNvGraphicFramePr>
          <p:nvPr/>
        </p:nvGraphicFramePr>
        <p:xfrm>
          <a:off x="2268538" y="2816225"/>
          <a:ext cx="12477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7" name="Equation" r:id="rId3" imgW="685800" imgH="419100" progId="Equation.DSMT4">
                  <p:embed/>
                </p:oleObj>
              </mc:Choice>
              <mc:Fallback>
                <p:oleObj name="Equation" r:id="rId3" imgW="685800" imgH="419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816225"/>
                        <a:ext cx="124777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706438" y="2154238"/>
            <a:ext cx="14668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费米球半径</a:t>
            </a:r>
          </a:p>
        </p:txBody>
      </p:sp>
      <p:graphicFrame>
        <p:nvGraphicFramePr>
          <p:cNvPr id="14345" name="Object 9"/>
          <p:cNvGraphicFramePr>
            <a:graphicFrameLocks noChangeAspect="1"/>
          </p:cNvGraphicFramePr>
          <p:nvPr/>
        </p:nvGraphicFramePr>
        <p:xfrm>
          <a:off x="2268538" y="1844675"/>
          <a:ext cx="1477962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8" name="Equation" r:id="rId5" imgW="812447" imgH="457002" progId="Equation.DSMT4">
                  <p:embed/>
                </p:oleObj>
              </mc:Choice>
              <mc:Fallback>
                <p:oleObj name="Equation" r:id="rId5" imgW="812447" imgH="457002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844675"/>
                        <a:ext cx="1477962" cy="83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6" name="Rectangle 10"/>
          <p:cNvSpPr>
            <a:spLocks noChangeArrowheads="1"/>
          </p:cNvSpPr>
          <p:nvPr/>
        </p:nvSpPr>
        <p:spPr bwMode="auto">
          <a:xfrm>
            <a:off x="725488" y="3794125"/>
            <a:ext cx="121126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费米动量</a:t>
            </a:r>
          </a:p>
        </p:txBody>
      </p:sp>
      <p:graphicFrame>
        <p:nvGraphicFramePr>
          <p:cNvPr id="14347" name="Object 11"/>
          <p:cNvGraphicFramePr>
            <a:graphicFrameLocks noChangeAspect="1"/>
          </p:cNvGraphicFramePr>
          <p:nvPr/>
        </p:nvGraphicFramePr>
        <p:xfrm>
          <a:off x="2268538" y="3717925"/>
          <a:ext cx="1522412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9" name="Equation" r:id="rId7" imgW="812447" imgH="279279" progId="Equation.DSMT4">
                  <p:embed/>
                </p:oleObj>
              </mc:Choice>
              <mc:Fallback>
                <p:oleObj name="Equation" r:id="rId7" imgW="812447" imgH="279279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717925"/>
                        <a:ext cx="1522412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8" name="Rectangle 12"/>
          <p:cNvSpPr>
            <a:spLocks noChangeArrowheads="1"/>
          </p:cNvSpPr>
          <p:nvPr/>
        </p:nvSpPr>
        <p:spPr bwMode="auto">
          <a:xfrm>
            <a:off x="706438" y="5105400"/>
            <a:ext cx="121126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费米速度</a:t>
            </a:r>
          </a:p>
        </p:txBody>
      </p:sp>
      <p:graphicFrame>
        <p:nvGraphicFramePr>
          <p:cNvPr id="14349" name="Object 13"/>
          <p:cNvGraphicFramePr>
            <a:graphicFrameLocks noChangeAspect="1"/>
          </p:cNvGraphicFramePr>
          <p:nvPr/>
        </p:nvGraphicFramePr>
        <p:xfrm>
          <a:off x="2268538" y="4387850"/>
          <a:ext cx="11096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0" r:id="rId9" imgW="609600" imgH="228600" progId="Equation.3">
                  <p:embed/>
                </p:oleObj>
              </mc:Choice>
              <mc:Fallback>
                <p:oleObj r:id="rId9" imgW="609600" imgH="228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387850"/>
                        <a:ext cx="1109662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0" name="Object 14"/>
          <p:cNvGraphicFramePr>
            <a:graphicFrameLocks noChangeAspect="1"/>
          </p:cNvGraphicFramePr>
          <p:nvPr/>
        </p:nvGraphicFramePr>
        <p:xfrm>
          <a:off x="2268538" y="4943475"/>
          <a:ext cx="103822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1" r:id="rId11" imgW="571252" imgH="393529" progId="Equation.3">
                  <p:embed/>
                </p:oleObj>
              </mc:Choice>
              <mc:Fallback>
                <p:oleObj r:id="rId11" imgW="571252" imgH="393529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943475"/>
                        <a:ext cx="1038225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706438" y="6024563"/>
            <a:ext cx="121126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费米温度</a:t>
            </a:r>
          </a:p>
        </p:txBody>
      </p:sp>
      <p:graphicFrame>
        <p:nvGraphicFramePr>
          <p:cNvPr id="14353" name="Object 17"/>
          <p:cNvGraphicFramePr>
            <a:graphicFrameLocks noChangeAspect="1"/>
          </p:cNvGraphicFramePr>
          <p:nvPr/>
        </p:nvGraphicFramePr>
        <p:xfrm>
          <a:off x="2268538" y="5805488"/>
          <a:ext cx="1039812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2" r:id="rId13" imgW="571252" imgH="431613" progId="Equation.3">
                  <p:embed/>
                </p:oleObj>
              </mc:Choice>
              <mc:Fallback>
                <p:oleObj r:id="rId13" imgW="571252" imgH="431613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805488"/>
                        <a:ext cx="1039812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55" name="Picture 19" descr="XCH004_04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588" y="2047875"/>
            <a:ext cx="4267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323850" y="887413"/>
            <a:ext cx="9144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费米面（电子的填充问题）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4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build="p" autoUpdateAnimBg="0" advAuto="0"/>
      <p:bldP spid="14342" grpId="0" build="p" autoUpdateAnimBg="0"/>
      <p:bldP spid="14344" grpId="0" build="p" autoUpdateAnimBg="0"/>
      <p:bldP spid="14346" grpId="0" build="p" autoUpdateAnimBg="0"/>
      <p:bldP spid="14348" grpId="0" build="p" autoUpdateAnimBg="0"/>
      <p:bldP spid="14351" grpId="0" build="p" autoUpdateAnimBg="0"/>
      <p:bldP spid="15" grpId="0" build="p" autoUpdateAnimBg="0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5546725" y="3619500"/>
            <a:ext cx="3200400" cy="28257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 sz="2800" b="1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15379" name="Rectangle 19"/>
          <p:cNvSpPr>
            <a:spLocks noChangeArrowheads="1"/>
          </p:cNvSpPr>
          <p:nvPr/>
        </p:nvSpPr>
        <p:spPr bwMode="auto">
          <a:xfrm>
            <a:off x="355600" y="1685925"/>
            <a:ext cx="31242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自由电子球半径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2000" b="1" baseline="-3000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378" name="Object 18"/>
          <p:cNvGraphicFramePr>
            <a:graphicFrameLocks noChangeAspect="1"/>
          </p:cNvGraphicFramePr>
          <p:nvPr/>
        </p:nvGraphicFramePr>
        <p:xfrm>
          <a:off x="3175000" y="1443038"/>
          <a:ext cx="2300288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2" r:id="rId3" imgW="914400" imgH="393700" progId="Equation.3">
                  <p:embed/>
                </p:oleObj>
              </mc:Choice>
              <mc:Fallback>
                <p:oleObj r:id="rId3" imgW="914400" imgH="3937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00" y="1443038"/>
                        <a:ext cx="2300288" cy="998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7" name="Object 17"/>
          <p:cNvGraphicFramePr>
            <a:graphicFrameLocks noChangeAspect="1"/>
          </p:cNvGraphicFramePr>
          <p:nvPr/>
        </p:nvGraphicFramePr>
        <p:xfrm>
          <a:off x="5918200" y="1433513"/>
          <a:ext cx="201295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3" r:id="rId5" imgW="799753" imgH="393529" progId="Equation.3">
                  <p:embed/>
                </p:oleObj>
              </mc:Choice>
              <mc:Fallback>
                <p:oleObj r:id="rId5" imgW="799753" imgH="39352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8200" y="1433513"/>
                        <a:ext cx="2012950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5" name="Object 15"/>
          <p:cNvGraphicFramePr>
            <a:graphicFrameLocks noChangeAspect="1"/>
          </p:cNvGraphicFramePr>
          <p:nvPr/>
        </p:nvGraphicFramePr>
        <p:xfrm>
          <a:off x="6372225" y="2525713"/>
          <a:ext cx="1117600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4" name="Equation" r:id="rId7" imgW="444307" imgH="431613" progId="Equation.DSMT4">
                  <p:embed/>
                </p:oleObj>
              </mc:Choice>
              <mc:Fallback>
                <p:oleObj name="Equation" r:id="rId7" imgW="444307" imgH="431613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2525713"/>
                        <a:ext cx="1117600" cy="109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4" name="Object 14"/>
          <p:cNvGraphicFramePr>
            <a:graphicFrameLocks noChangeAspect="1"/>
          </p:cNvGraphicFramePr>
          <p:nvPr/>
        </p:nvGraphicFramePr>
        <p:xfrm>
          <a:off x="363538" y="5122863"/>
          <a:ext cx="4449762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5" r:id="rId9" imgW="1765300" imgH="431800" progId="Equation.3">
                  <p:embed/>
                </p:oleObj>
              </mc:Choice>
              <mc:Fallback>
                <p:oleObj r:id="rId9" imgW="1765300" imgH="4318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5122863"/>
                        <a:ext cx="4449762" cy="109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AEAC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3" name="Object 13"/>
          <p:cNvGraphicFramePr>
            <a:graphicFrameLocks noChangeAspect="1"/>
          </p:cNvGraphicFramePr>
          <p:nvPr/>
        </p:nvGraphicFramePr>
        <p:xfrm>
          <a:off x="5624513" y="3852863"/>
          <a:ext cx="2879725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6" r:id="rId11" imgW="1231366" imgH="241195" progId="Equation.3">
                  <p:embed/>
                </p:oleObj>
              </mc:Choice>
              <mc:Fallback>
                <p:oleObj r:id="rId11" imgW="1231366" imgH="241195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4513" y="3852863"/>
                        <a:ext cx="2879725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2" name="Object 12"/>
          <p:cNvGraphicFramePr>
            <a:graphicFrameLocks noChangeAspect="1"/>
          </p:cNvGraphicFramePr>
          <p:nvPr/>
        </p:nvGraphicFramePr>
        <p:xfrm>
          <a:off x="358775" y="3608388"/>
          <a:ext cx="1728788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7" name="Equation" r:id="rId13" imgW="685800" imgH="419100" progId="Equation.DSMT4">
                  <p:embed/>
                </p:oleObj>
              </mc:Choice>
              <mc:Fallback>
                <p:oleObj name="Equation" r:id="rId13" imgW="685800" imgH="4191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" y="3608388"/>
                        <a:ext cx="1728788" cy="105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AEAC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1" name="Object 11"/>
          <p:cNvGraphicFramePr>
            <a:graphicFrameLocks noChangeAspect="1"/>
          </p:cNvGraphicFramePr>
          <p:nvPr/>
        </p:nvGraphicFramePr>
        <p:xfrm>
          <a:off x="2820988" y="3644900"/>
          <a:ext cx="2339975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8" r:id="rId15" imgW="927100" imgH="431800" progId="Equation.3">
                  <p:embed/>
                </p:oleObj>
              </mc:Choice>
              <mc:Fallback>
                <p:oleObj r:id="rId15" imgW="927100" imgH="4318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988" y="3644900"/>
                        <a:ext cx="2339975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AEAC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81" name="Object 21"/>
          <p:cNvGraphicFramePr>
            <a:graphicFrameLocks noChangeAspect="1"/>
          </p:cNvGraphicFramePr>
          <p:nvPr/>
        </p:nvGraphicFramePr>
        <p:xfrm>
          <a:off x="1550988" y="2476500"/>
          <a:ext cx="1468437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9" name="Equation" r:id="rId17" imgW="583947" imgH="431613" progId="Equation.3">
                  <p:embed/>
                </p:oleObj>
              </mc:Choice>
              <mc:Fallback>
                <p:oleObj name="Equation" r:id="rId17" imgW="583947" imgH="431613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988" y="2476500"/>
                        <a:ext cx="1468437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82" name="Object 22"/>
          <p:cNvGraphicFramePr>
            <a:graphicFrameLocks noChangeAspect="1"/>
          </p:cNvGraphicFramePr>
          <p:nvPr/>
        </p:nvGraphicFramePr>
        <p:xfrm>
          <a:off x="4186238" y="2530475"/>
          <a:ext cx="228758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0" r:id="rId19" imgW="965200" imgH="393700" progId="Equation.3">
                  <p:embed/>
                </p:oleObj>
              </mc:Choice>
              <mc:Fallback>
                <p:oleObj r:id="rId19" imgW="965200" imgH="3937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6238" y="2530475"/>
                        <a:ext cx="2287587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86" name="Object 26"/>
          <p:cNvGraphicFramePr>
            <a:graphicFrameLocks noChangeAspect="1"/>
          </p:cNvGraphicFramePr>
          <p:nvPr/>
        </p:nvGraphicFramePr>
        <p:xfrm>
          <a:off x="5634038" y="5927725"/>
          <a:ext cx="28606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1" name="Equation" r:id="rId21" imgW="1270000" imgH="228600" progId="Equation.DSMT4">
                  <p:embed/>
                </p:oleObj>
              </mc:Choice>
              <mc:Fallback>
                <p:oleObj name="Equation" r:id="rId21" imgW="1270000" imgH="2286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4038" y="5927725"/>
                        <a:ext cx="28606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AEAC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87" name="Object 27"/>
          <p:cNvGraphicFramePr>
            <a:graphicFrameLocks noChangeAspect="1"/>
          </p:cNvGraphicFramePr>
          <p:nvPr/>
        </p:nvGraphicFramePr>
        <p:xfrm>
          <a:off x="5635625" y="4548188"/>
          <a:ext cx="19875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2" name="Equation" r:id="rId23" imgW="850900" imgH="228600" progId="Equation.DSMT4">
                  <p:embed/>
                </p:oleObj>
              </mc:Choice>
              <mc:Fallback>
                <p:oleObj name="Equation" r:id="rId23" imgW="850900" imgH="228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25" y="4548188"/>
                        <a:ext cx="19875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88" name="Object 28"/>
          <p:cNvGraphicFramePr>
            <a:graphicFrameLocks noChangeAspect="1"/>
          </p:cNvGraphicFramePr>
          <p:nvPr/>
        </p:nvGraphicFramePr>
        <p:xfrm>
          <a:off x="5634038" y="5194300"/>
          <a:ext cx="19272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3" name="Equation" r:id="rId25" imgW="825500" imgH="228600" progId="Equation.3">
                  <p:embed/>
                </p:oleObj>
              </mc:Choice>
              <mc:Fallback>
                <p:oleObj name="Equation" r:id="rId25" imgW="825500" imgH="2286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4038" y="5194300"/>
                        <a:ext cx="19272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323850" y="887413"/>
            <a:ext cx="9144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费米面（电子的填充问题）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9" grpId="0" build="p" autoUpdateAnimBg="0" advAuto="0"/>
      <p:bldP spid="15" grpId="0" build="p" autoUpdateAnimBg="0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43063"/>
            <a:ext cx="8229600" cy="512762"/>
          </a:xfrm>
        </p:spPr>
        <p:txBody>
          <a:bodyPr/>
          <a:lstStyle/>
          <a:p>
            <a:pPr>
              <a:defRPr/>
            </a:pPr>
            <a:r>
              <a:rPr lang="zh-CN" altLang="en-US" sz="2933" smtClean="0">
                <a:effectLst/>
                <a:latin typeface="微软雅黑" panose="020B0503020204020204" pitchFamily="34" charset="-122"/>
              </a:rPr>
              <a:t>关于“晶体能带的电子填充情况”</a:t>
            </a: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684213" y="2276475"/>
            <a:ext cx="8002587" cy="182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>
                <a:latin typeface="微软雅黑" panose="020B0503020204020204" pitchFamily="34" charset="-122"/>
              </a:rPr>
              <a:t>      </a:t>
            </a:r>
            <a:r>
              <a:rPr kumimoji="1" lang="zh-CN" altLang="en-US" sz="2200">
                <a:latin typeface="微软雅黑" panose="020B0503020204020204" pitchFamily="34" charset="-122"/>
              </a:rPr>
              <a:t>在晶体周期场中运动的</a:t>
            </a:r>
            <a:r>
              <a:rPr kumimoji="1" lang="en-US" altLang="zh-CN" sz="2200">
                <a:latin typeface="微软雅黑" panose="020B0503020204020204" pitchFamily="34" charset="-122"/>
              </a:rPr>
              <a:t>N</a:t>
            </a:r>
            <a:r>
              <a:rPr kumimoji="1" lang="zh-CN" altLang="en-US" sz="2200">
                <a:latin typeface="微软雅黑" panose="020B0503020204020204" pitchFamily="34" charset="-122"/>
              </a:rPr>
              <a:t>个电子，它们的基态可用类似方法讨论，这时单电子能级用</a:t>
            </a:r>
            <a:r>
              <a:rPr kumimoji="1" lang="en-US" altLang="zh-CN" sz="2200" i="1">
                <a:latin typeface="微软雅黑" panose="020B0503020204020204" pitchFamily="34" charset="-122"/>
              </a:rPr>
              <a:t>E</a:t>
            </a:r>
            <a:r>
              <a:rPr kumimoji="1" lang="en-US" altLang="zh-CN" sz="2200" i="1" baseline="-25000">
                <a:latin typeface="微软雅黑" panose="020B0503020204020204" pitchFamily="34" charset="-122"/>
              </a:rPr>
              <a:t>n</a:t>
            </a:r>
            <a:r>
              <a:rPr kumimoji="1" lang="en-US" altLang="zh-CN" sz="2200">
                <a:latin typeface="微软雅黑" panose="020B0503020204020204" pitchFamily="34" charset="-122"/>
              </a:rPr>
              <a:t>(</a:t>
            </a:r>
            <a:r>
              <a:rPr kumimoji="1" lang="en-US" altLang="zh-CN" sz="2200" i="1">
                <a:latin typeface="微软雅黑" panose="020B0503020204020204" pitchFamily="34" charset="-122"/>
              </a:rPr>
              <a:t>k</a:t>
            </a:r>
            <a:r>
              <a:rPr kumimoji="1" lang="en-US" altLang="zh-CN" sz="2200">
                <a:latin typeface="微软雅黑" panose="020B0503020204020204" pitchFamily="34" charset="-122"/>
              </a:rPr>
              <a:t>)</a:t>
            </a:r>
            <a:r>
              <a:rPr kumimoji="1" lang="zh-CN" altLang="en-US" sz="2200">
                <a:latin typeface="微软雅黑" panose="020B0503020204020204" pitchFamily="34" charset="-122"/>
              </a:rPr>
              <a:t>表示，分为一系列能带， 这时的</a:t>
            </a:r>
            <a:r>
              <a:rPr kumimoji="1" lang="en-US" altLang="zh-CN" sz="2200" i="1">
                <a:latin typeface="微软雅黑" panose="020B0503020204020204" pitchFamily="34" charset="-122"/>
              </a:rPr>
              <a:t>E</a:t>
            </a:r>
            <a:r>
              <a:rPr kumimoji="1" lang="en-US" altLang="zh-CN" sz="2200" i="1" baseline="-25000">
                <a:latin typeface="微软雅黑" panose="020B0503020204020204" pitchFamily="34" charset="-122"/>
              </a:rPr>
              <a:t>n</a:t>
            </a:r>
            <a:r>
              <a:rPr kumimoji="1" lang="en-US" altLang="zh-CN" sz="2200">
                <a:latin typeface="微软雅黑" panose="020B0503020204020204" pitchFamily="34" charset="-122"/>
              </a:rPr>
              <a:t>(</a:t>
            </a:r>
            <a:r>
              <a:rPr kumimoji="1" lang="en-US" altLang="zh-CN" sz="2200" i="1">
                <a:latin typeface="微软雅黑" panose="020B0503020204020204" pitchFamily="34" charset="-122"/>
              </a:rPr>
              <a:t>k</a:t>
            </a:r>
            <a:r>
              <a:rPr kumimoji="1" lang="en-US" altLang="zh-CN" sz="2200">
                <a:latin typeface="微软雅黑" panose="020B0503020204020204" pitchFamily="34" charset="-122"/>
              </a:rPr>
              <a:t>)</a:t>
            </a:r>
            <a:r>
              <a:rPr kumimoji="1" lang="zh-CN" altLang="en-US" sz="2200">
                <a:latin typeface="微软雅黑" panose="020B0503020204020204" pitchFamily="34" charset="-122"/>
              </a:rPr>
              <a:t>一般不具有简单的自由电子的形式。而晶体周期场中运动的</a:t>
            </a:r>
            <a:r>
              <a:rPr kumimoji="1" lang="en-US" altLang="zh-CN" sz="2200">
                <a:latin typeface="微软雅黑" panose="020B0503020204020204" pitchFamily="34" charset="-122"/>
              </a:rPr>
              <a:t>N</a:t>
            </a:r>
            <a:r>
              <a:rPr kumimoji="1" lang="zh-CN" altLang="en-US" sz="2200">
                <a:latin typeface="微软雅黑" panose="020B0503020204020204" pitchFamily="34" charset="-122"/>
              </a:rPr>
              <a:t>个电子填充这些能级中最低的</a:t>
            </a:r>
            <a:r>
              <a:rPr kumimoji="1" lang="en-US" altLang="zh-CN" sz="2200">
                <a:latin typeface="微软雅黑" panose="020B0503020204020204" pitchFamily="34" charset="-122"/>
              </a:rPr>
              <a:t>N</a:t>
            </a:r>
            <a:r>
              <a:rPr kumimoji="1" lang="zh-CN" altLang="en-US" sz="2200">
                <a:latin typeface="微软雅黑" panose="020B0503020204020204" pitchFamily="34" charset="-122"/>
              </a:rPr>
              <a:t>个状态，填充情况有：</a:t>
            </a:r>
          </a:p>
        </p:txBody>
      </p:sp>
      <p:sp>
        <p:nvSpPr>
          <p:cNvPr id="43012" name="Rectangle 6"/>
          <p:cNvSpPr>
            <a:spLocks noChangeArrowheads="1"/>
          </p:cNvSpPr>
          <p:nvPr/>
        </p:nvSpPr>
        <p:spPr bwMode="auto">
          <a:xfrm>
            <a:off x="1112838" y="4452938"/>
            <a:ext cx="2016125" cy="701675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CC0000"/>
                </a:solidFill>
                <a:latin typeface="微软雅黑" panose="020B0503020204020204" pitchFamily="34" charset="-122"/>
              </a:rPr>
              <a:t>空带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417888" y="4437063"/>
            <a:ext cx="2016125" cy="703262"/>
          </a:xfrm>
          <a:prstGeom prst="rect">
            <a:avLst/>
          </a:prstGeom>
          <a:solidFill>
            <a:srgbClr val="0207CA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6600"/>
                </a:solidFill>
                <a:latin typeface="微软雅黑" panose="020B0503020204020204" pitchFamily="34" charset="-122"/>
              </a:rPr>
              <a:t>满带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5868988" y="4437063"/>
            <a:ext cx="2016125" cy="703262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CC0000"/>
                </a:solidFill>
                <a:latin typeface="微软雅黑" panose="020B0503020204020204" pitchFamily="34" charset="-122"/>
              </a:rPr>
              <a:t>不满带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CC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43015" name="Rectangle 12"/>
          <p:cNvSpPr>
            <a:spLocks noChangeArrowheads="1"/>
          </p:cNvSpPr>
          <p:nvPr/>
        </p:nvSpPr>
        <p:spPr bwMode="auto">
          <a:xfrm>
            <a:off x="5868988" y="4783138"/>
            <a:ext cx="2016125" cy="357187"/>
          </a:xfrm>
          <a:prstGeom prst="rect">
            <a:avLst/>
          </a:prstGeom>
          <a:solidFill>
            <a:srgbClr val="0207CA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23850" y="887413"/>
            <a:ext cx="9144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费米面（电子的填充问题）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112838" y="5468938"/>
            <a:ext cx="76962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1" lang="zh-CN" altLang="en-US" sz="24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满带</a:t>
            </a: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 </a:t>
            </a: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电子占据了一个能带中所有的状态</a:t>
            </a:r>
            <a:endParaRPr kumimoji="1"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112838" y="6062663"/>
            <a:ext cx="74676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1" lang="zh-CN" altLang="en-US" sz="24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空带</a:t>
            </a: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 </a:t>
            </a: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没有任何电子占据（填充）的能带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build="p" autoUpdateAnimBg="0" advAuto="0"/>
      <p:bldP spid="10" grpId="0" build="p" autoUpdateAnimBg="0"/>
      <p:bldP spid="11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552450" y="2263775"/>
            <a:ext cx="813435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1" lang="zh-CN" altLang="en-US" sz="24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导带 </a:t>
            </a: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 </a:t>
            </a: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一个能带中所有的状态没有被电子占满即不满带，或说最下面的一个空带</a:t>
            </a:r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552450" y="3195638"/>
            <a:ext cx="84582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1" lang="zh-CN" altLang="en-US" sz="24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价带</a:t>
            </a: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导带以下的第一个满带，或最上面的一个满带</a:t>
            </a:r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552450" y="3759200"/>
            <a:ext cx="89154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禁带</a:t>
            </a: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 </a:t>
            </a: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两个能带之间，不允许存在的能级宽度，或带隙</a:t>
            </a:r>
            <a:r>
              <a:rPr kumimoji="1"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57200" y="1643063"/>
            <a:ext cx="8229600" cy="5127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189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6pPr>
            <a:lvl7pPr marL="914377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7pPr>
            <a:lvl8pPr marL="1371566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8pPr>
            <a:lvl9pPr marL="1828754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933" kern="0" smtClean="0">
                <a:effectLst/>
                <a:latin typeface="微软雅黑" panose="020B0503020204020204" pitchFamily="34" charset="-122"/>
              </a:rPr>
              <a:t>关于“晶体能带的电子填充情况”</a:t>
            </a:r>
          </a:p>
        </p:txBody>
      </p:sp>
      <p:sp>
        <p:nvSpPr>
          <p:cNvPr id="44039" name="Rectangle 6"/>
          <p:cNvSpPr>
            <a:spLocks noChangeArrowheads="1"/>
          </p:cNvSpPr>
          <p:nvPr/>
        </p:nvSpPr>
        <p:spPr bwMode="auto">
          <a:xfrm>
            <a:off x="1112838" y="4452938"/>
            <a:ext cx="2016125" cy="701675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CC0000"/>
                </a:solidFill>
                <a:latin typeface="微软雅黑" panose="020B0503020204020204" pitchFamily="34" charset="-122"/>
              </a:rPr>
              <a:t>空带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417888" y="4437063"/>
            <a:ext cx="2016125" cy="703262"/>
          </a:xfrm>
          <a:prstGeom prst="rect">
            <a:avLst/>
          </a:prstGeom>
          <a:solidFill>
            <a:srgbClr val="0207CA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6600"/>
                </a:solidFill>
                <a:latin typeface="微软雅黑" panose="020B0503020204020204" pitchFamily="34" charset="-122"/>
              </a:rPr>
              <a:t>满带</a:t>
            </a: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5868988" y="4437063"/>
            <a:ext cx="2016125" cy="703262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CC0000"/>
                </a:solidFill>
                <a:latin typeface="微软雅黑" panose="020B0503020204020204" pitchFamily="34" charset="-122"/>
              </a:rPr>
              <a:t>不满带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CC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44042" name="Rectangle 12"/>
          <p:cNvSpPr>
            <a:spLocks noChangeArrowheads="1"/>
          </p:cNvSpPr>
          <p:nvPr/>
        </p:nvSpPr>
        <p:spPr bwMode="auto">
          <a:xfrm>
            <a:off x="5868988" y="4783138"/>
            <a:ext cx="2016125" cy="357187"/>
          </a:xfrm>
          <a:prstGeom prst="rect">
            <a:avLst/>
          </a:prstGeom>
          <a:solidFill>
            <a:srgbClr val="0207CA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微软雅黑" panose="020B0503020204020204" pitchFamily="34" charset="-122"/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23850" y="887413"/>
            <a:ext cx="9144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费米面（电子的填充问题）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1112838" y="5468938"/>
            <a:ext cx="76962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满带 </a:t>
            </a: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 </a:t>
            </a: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电子占据了一个能带中所有的状态</a:t>
            </a:r>
            <a:endParaRPr kumimoji="1"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1112838" y="6062663"/>
            <a:ext cx="74676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空带 </a:t>
            </a:r>
            <a:r>
              <a:rPr kumimoji="1"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 </a:t>
            </a: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没有任何电子占据（填充）的能带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 autoUpdateAnimBg="0"/>
      <p:bldP spid="16394" grpId="0" build="p" autoUpdateAnimBg="0"/>
      <p:bldP spid="16396" grpId="0" build="p" autoUpdateAnimBg="0"/>
      <p:bldP spid="14" grpId="0" animBg="1"/>
      <p:bldP spid="15" grpId="0" animBg="1"/>
      <p:bldP spid="17" grpId="0" build="p" autoUpdateAnimBg="0" advAuto="0"/>
      <p:bldP spid="18" grpId="0" build="p" autoUpdateAnimBg="0"/>
      <p:bldP spid="19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76225" y="1693863"/>
            <a:ext cx="8399463" cy="97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单电子的能级由于周期性势场的影响而形成一系列的准连续的能带，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个电子填充这些能带中最低的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个状态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404813" y="2887663"/>
            <a:ext cx="27432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半导体和绝缘体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481013" y="3681413"/>
            <a:ext cx="8915400" cy="153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电子刚好填满最低的一系列能带，形成满带，导带中没</a:t>
            </a:r>
          </a:p>
          <a:p>
            <a:pPr algn="just">
              <a:lnSpc>
                <a:spcPct val="130000"/>
              </a:lnSpc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     有电子</a:t>
            </a:r>
          </a:p>
          <a:p>
            <a:pPr algn="just">
              <a:lnSpc>
                <a:spcPct val="13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半导体带隙宽度较小  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~ 1 eV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481013" y="5630863"/>
            <a:ext cx="52578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绝缘体带隙宽度较宽  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~ 10 eV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23850" y="887413"/>
            <a:ext cx="9144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费米面（电子的填充问题）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 autoUpdateAnimBg="0" advAuto="0"/>
      <p:bldP spid="17412" grpId="0" build="p" autoUpdateAnimBg="0"/>
      <p:bldP spid="17413" grpId="0" autoUpdateAnimBg="0"/>
      <p:bldP spid="17418" grpId="0" build="p" autoUpdateAnimBg="0"/>
      <p:bldP spid="8" grpId="0" build="p" autoUpdateAnimBg="0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827088" y="3213100"/>
            <a:ext cx="9906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金属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468313" y="1773238"/>
            <a:ext cx="8207375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电子除了填满一系列的能带形成满带，还</a:t>
            </a:r>
            <a:r>
              <a:rPr lang="zh-CN" altLang="en-US" sz="24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部分填充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了其它能带形成导带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468313" y="3819525"/>
            <a:ext cx="8763000" cy="97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电子填充的最高能级为费密能级，位于一个或几个能</a:t>
            </a:r>
          </a:p>
          <a:p>
            <a:pPr>
              <a:lnSpc>
                <a:spcPct val="120000"/>
              </a:lnSpc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     带范围内</a:t>
            </a:r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468313" y="4745038"/>
            <a:ext cx="8534400" cy="142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在不同能带中形成一个占有电子与不占有电子区域</a:t>
            </a:r>
          </a:p>
          <a:p>
            <a:pPr>
              <a:lnSpc>
                <a:spcPct val="120000"/>
              </a:lnSpc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     的分解面 </a:t>
            </a:r>
          </a:p>
          <a:p>
            <a:pPr>
              <a:lnSpc>
                <a:spcPct val="12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面的集合称为费密面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23850" y="887413"/>
            <a:ext cx="9144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费米面（电子的填充问题）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7" grpId="0" build="p" autoUpdateAnimBg="0" advAuto="0"/>
      <p:bldP spid="38918" grpId="0" autoUpdateAnimBg="0"/>
      <p:bldP spid="38919" grpId="0" autoUpdateAnimBg="0"/>
      <p:bldP spid="38920" grpId="0" autoUpdateAnimBg="0"/>
      <p:bldP spid="10" grpId="0" build="p" autoUpdateAnimBg="0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XCH005_0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16050"/>
            <a:ext cx="75438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850" y="887413"/>
            <a:ext cx="9144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费米面（电子的填充问题）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476250" y="1527175"/>
            <a:ext cx="82931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2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碱金属 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具有体心立方格子，每个原胞内有一个原子，由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个原子构成的晶体，各满层电子的能级相应地分成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2N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个量子态的能带，内层电子刚好填满了相应的能带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476250" y="2781300"/>
            <a:ext cx="20574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2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2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US" altLang="zh-CN" sz="22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的能级</a:t>
            </a:r>
            <a:endParaRPr lang="zh-CN" altLang="en-US" sz="220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476250" y="3286125"/>
            <a:ext cx="73914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 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原子的量子态数为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，电子填充数为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476250" y="3833813"/>
            <a:ext cx="82931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形成晶体后相应的能带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2s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个）、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2p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个），共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个能带，每个能带所容许的量子态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2N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，共有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8N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个量子态，可以填充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8N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个电子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476250" y="4879975"/>
            <a:ext cx="82931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ns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态所对应的能带可以填充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2N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电子，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个原子只有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个自由电子，只填充了半个能带而形成导带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476250" y="5756275"/>
            <a:ext cx="82931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碱金属中的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个电子只填充了半个布里渊区，费密球与布里渊区边界不相交，费米面接近球面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23850" y="887413"/>
            <a:ext cx="9144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电子的填充举例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utoUpdateAnimBg="0"/>
      <p:bldP spid="19460" grpId="0" build="p" autoUpdateAnimBg="0"/>
      <p:bldP spid="19461" grpId="0" build="p" autoUpdateAnimBg="0"/>
      <p:bldP spid="19462" grpId="0" autoUpdateAnimBg="0"/>
      <p:bldP spid="19463" grpId="0" autoUpdateAnimBg="0"/>
      <p:bldP spid="19464" grpId="0" autoUpdateAnimBg="0"/>
      <p:bldP spid="9" grpId="0" build="p" autoUpdateAnimBg="0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916113"/>
            <a:ext cx="8243887" cy="657225"/>
          </a:xfrm>
        </p:spPr>
        <p:txBody>
          <a:bodyPr/>
          <a:lstStyle/>
          <a:p>
            <a:r>
              <a:rPr lang="zh-CN" altLang="en-US" sz="2800" smtClean="0">
                <a:effectLst/>
                <a:latin typeface="微软雅黑" panose="020B0503020204020204" pitchFamily="34" charset="-122"/>
              </a:rPr>
              <a:t>一价碱金属               </a:t>
            </a:r>
            <a:r>
              <a:rPr lang="en-US" altLang="zh-CN" sz="2800" smtClean="0">
                <a:effectLst/>
                <a:latin typeface="微软雅黑" panose="020B0503020204020204" pitchFamily="34" charset="-122"/>
              </a:rPr>
              <a:t>IIA</a:t>
            </a:r>
            <a:r>
              <a:rPr lang="zh-CN" altLang="en-US" sz="2800" smtClean="0">
                <a:effectLst/>
                <a:latin typeface="微软雅黑" panose="020B0503020204020204" pitchFamily="34" charset="-122"/>
              </a:rPr>
              <a:t>族二价碱土金属</a:t>
            </a:r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755650" y="2614613"/>
            <a:ext cx="3816350" cy="221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>
                <a:solidFill>
                  <a:srgbClr val="C00000"/>
                </a:solidFill>
                <a:latin typeface="微软雅黑" panose="020B0503020204020204" pitchFamily="34" charset="-122"/>
              </a:rPr>
              <a:t>Na</a:t>
            </a:r>
            <a:r>
              <a:rPr kumimoji="1" lang="zh-CN" altLang="en-US" sz="2400">
                <a:solidFill>
                  <a:srgbClr val="C00000"/>
                </a:solidFill>
                <a:latin typeface="微软雅黑" panose="020B0503020204020204" pitchFamily="34" charset="-122"/>
              </a:rPr>
              <a:t>晶体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体心立方晶格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每个原胞有一个原子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1800">
                <a:solidFill>
                  <a:srgbClr val="C00000"/>
                </a:solidFill>
                <a:latin typeface="微软雅黑" panose="020B0503020204020204" pitchFamily="34" charset="-122"/>
              </a:rPr>
              <a:t>电子组态</a:t>
            </a:r>
            <a:r>
              <a:rPr kumimoji="1" lang="zh-CN" altLang="en-US" sz="1800">
                <a:solidFill>
                  <a:schemeClr val="accent2"/>
                </a:solidFill>
                <a:latin typeface="微软雅黑" panose="020B0503020204020204" pitchFamily="34" charset="-122"/>
              </a:rPr>
              <a:t>：</a:t>
            </a:r>
            <a:r>
              <a:rPr kumimoji="1" lang="en-US" altLang="zh-CN" sz="1800">
                <a:latin typeface="微软雅黑" panose="020B0503020204020204" pitchFamily="34" charset="-122"/>
              </a:rPr>
              <a:t>1s</a:t>
            </a:r>
            <a:r>
              <a:rPr kumimoji="1" lang="en-US" altLang="zh-CN" sz="1800" baseline="30000">
                <a:latin typeface="微软雅黑" panose="020B0503020204020204" pitchFamily="34" charset="-122"/>
              </a:rPr>
              <a:t>2</a:t>
            </a:r>
            <a:r>
              <a:rPr kumimoji="1" lang="en-US" altLang="zh-CN" sz="1800">
                <a:latin typeface="微软雅黑" panose="020B0503020204020204" pitchFamily="34" charset="-122"/>
              </a:rPr>
              <a:t>2s</a:t>
            </a:r>
            <a:r>
              <a:rPr kumimoji="1" lang="en-US" altLang="zh-CN" sz="1800" baseline="30000">
                <a:latin typeface="微软雅黑" panose="020B0503020204020204" pitchFamily="34" charset="-122"/>
              </a:rPr>
              <a:t>2</a:t>
            </a:r>
            <a:r>
              <a:rPr kumimoji="1" lang="en-US" altLang="zh-CN" sz="1800">
                <a:latin typeface="微软雅黑" panose="020B0503020204020204" pitchFamily="34" charset="-122"/>
              </a:rPr>
              <a:t>2p</a:t>
            </a:r>
            <a:r>
              <a:rPr kumimoji="1" lang="en-US" altLang="zh-CN" sz="1800" baseline="30000">
                <a:latin typeface="微软雅黑" panose="020B0503020204020204" pitchFamily="34" charset="-122"/>
              </a:rPr>
              <a:t>6</a:t>
            </a:r>
            <a:r>
              <a:rPr kumimoji="1" lang="en-US" altLang="zh-CN" sz="1800">
                <a:latin typeface="微软雅黑" panose="020B0503020204020204" pitchFamily="34" charset="-122"/>
              </a:rPr>
              <a:t>3s</a:t>
            </a:r>
            <a:r>
              <a:rPr kumimoji="1" lang="en-US" altLang="zh-CN" sz="1800" baseline="30000">
                <a:latin typeface="微软雅黑" panose="020B0503020204020204" pitchFamily="34" charset="-122"/>
              </a:rPr>
              <a:t>1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1800">
                <a:latin typeface="微软雅黑" panose="020B0503020204020204" pitchFamily="34" charset="-122"/>
              </a:rPr>
              <a:t>良导体</a:t>
            </a:r>
          </a:p>
        </p:txBody>
      </p:sp>
      <p:grpSp>
        <p:nvGrpSpPr>
          <p:cNvPr id="49156" name="Group 4"/>
          <p:cNvGrpSpPr>
            <a:grpSpLocks/>
          </p:cNvGrpSpPr>
          <p:nvPr/>
        </p:nvGrpSpPr>
        <p:grpSpPr bwMode="auto">
          <a:xfrm>
            <a:off x="250825" y="4778375"/>
            <a:ext cx="4492625" cy="1530350"/>
            <a:chOff x="1132" y="2706"/>
            <a:chExt cx="2830" cy="1287"/>
          </a:xfrm>
        </p:grpSpPr>
        <p:sp>
          <p:nvSpPr>
            <p:cNvPr id="49193" name="Line 5"/>
            <p:cNvSpPr>
              <a:spLocks noChangeShapeType="1"/>
            </p:cNvSpPr>
            <p:nvPr/>
          </p:nvSpPr>
          <p:spPr bwMode="auto">
            <a:xfrm>
              <a:off x="1320" y="3840"/>
              <a:ext cx="22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94" name="Line 6"/>
            <p:cNvSpPr>
              <a:spLocks noChangeShapeType="1"/>
            </p:cNvSpPr>
            <p:nvPr/>
          </p:nvSpPr>
          <p:spPr bwMode="auto">
            <a:xfrm flipV="1">
              <a:off x="1330" y="292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9195" name="Group 7"/>
            <p:cNvGrpSpPr>
              <a:grpSpLocks/>
            </p:cNvGrpSpPr>
            <p:nvPr/>
          </p:nvGrpSpPr>
          <p:grpSpPr bwMode="auto">
            <a:xfrm>
              <a:off x="1536" y="3552"/>
              <a:ext cx="1728" cy="292"/>
              <a:chOff x="1536" y="3552"/>
              <a:chExt cx="1728" cy="292"/>
            </a:xfrm>
          </p:grpSpPr>
          <p:grpSp>
            <p:nvGrpSpPr>
              <p:cNvPr id="49200" name="Group 8"/>
              <p:cNvGrpSpPr>
                <a:grpSpLocks/>
              </p:cNvGrpSpPr>
              <p:nvPr/>
            </p:nvGrpSpPr>
            <p:grpSpPr bwMode="auto">
              <a:xfrm>
                <a:off x="1536" y="3552"/>
                <a:ext cx="759" cy="288"/>
                <a:chOff x="1536" y="3552"/>
                <a:chExt cx="759" cy="288"/>
              </a:xfrm>
            </p:grpSpPr>
            <p:sp>
              <p:nvSpPr>
                <p:cNvPr id="49227" name="Freeform 9"/>
                <p:cNvSpPr>
                  <a:spLocks/>
                </p:cNvSpPr>
                <p:nvPr/>
              </p:nvSpPr>
              <p:spPr bwMode="auto">
                <a:xfrm>
                  <a:off x="1536" y="3552"/>
                  <a:ext cx="384" cy="288"/>
                </a:xfrm>
                <a:custGeom>
                  <a:avLst/>
                  <a:gdLst>
                    <a:gd name="T0" fmla="*/ 0 w 384"/>
                    <a:gd name="T1" fmla="*/ 288 h 288"/>
                    <a:gd name="T2" fmla="*/ 48 w 384"/>
                    <a:gd name="T3" fmla="*/ 192 h 288"/>
                    <a:gd name="T4" fmla="*/ 288 w 384"/>
                    <a:gd name="T5" fmla="*/ 96 h 288"/>
                    <a:gd name="T6" fmla="*/ 384 w 384"/>
                    <a:gd name="T7" fmla="*/ 0 h 28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84" h="288">
                      <a:moveTo>
                        <a:pt x="0" y="288"/>
                      </a:moveTo>
                      <a:cubicBezTo>
                        <a:pt x="0" y="256"/>
                        <a:pt x="0" y="224"/>
                        <a:pt x="48" y="192"/>
                      </a:cubicBezTo>
                      <a:cubicBezTo>
                        <a:pt x="96" y="160"/>
                        <a:pt x="232" y="128"/>
                        <a:pt x="288" y="96"/>
                      </a:cubicBezTo>
                      <a:cubicBezTo>
                        <a:pt x="344" y="64"/>
                        <a:pt x="364" y="32"/>
                        <a:pt x="384" y="0"/>
                      </a:cubicBezTo>
                    </a:path>
                  </a:pathLst>
                </a:cu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228" name="Freeform 10"/>
                <p:cNvSpPr>
                  <a:spLocks/>
                </p:cNvSpPr>
                <p:nvPr/>
              </p:nvSpPr>
              <p:spPr bwMode="auto">
                <a:xfrm flipH="1">
                  <a:off x="1911" y="3552"/>
                  <a:ext cx="384" cy="288"/>
                </a:xfrm>
                <a:custGeom>
                  <a:avLst/>
                  <a:gdLst>
                    <a:gd name="T0" fmla="*/ 0 w 384"/>
                    <a:gd name="T1" fmla="*/ 288 h 288"/>
                    <a:gd name="T2" fmla="*/ 48 w 384"/>
                    <a:gd name="T3" fmla="*/ 192 h 288"/>
                    <a:gd name="T4" fmla="*/ 288 w 384"/>
                    <a:gd name="T5" fmla="*/ 96 h 288"/>
                    <a:gd name="T6" fmla="*/ 384 w 384"/>
                    <a:gd name="T7" fmla="*/ 0 h 28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84" h="288">
                      <a:moveTo>
                        <a:pt x="0" y="288"/>
                      </a:moveTo>
                      <a:cubicBezTo>
                        <a:pt x="0" y="256"/>
                        <a:pt x="0" y="224"/>
                        <a:pt x="48" y="192"/>
                      </a:cubicBezTo>
                      <a:cubicBezTo>
                        <a:pt x="96" y="160"/>
                        <a:pt x="232" y="128"/>
                        <a:pt x="288" y="96"/>
                      </a:cubicBezTo>
                      <a:cubicBezTo>
                        <a:pt x="344" y="64"/>
                        <a:pt x="364" y="32"/>
                        <a:pt x="384" y="0"/>
                      </a:cubicBezTo>
                    </a:path>
                  </a:pathLst>
                </a:cu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201" name="Group 11"/>
              <p:cNvGrpSpPr>
                <a:grpSpLocks/>
              </p:cNvGrpSpPr>
              <p:nvPr/>
            </p:nvGrpSpPr>
            <p:grpSpPr bwMode="auto">
              <a:xfrm>
                <a:off x="2505" y="3552"/>
                <a:ext cx="759" cy="288"/>
                <a:chOff x="1536" y="3552"/>
                <a:chExt cx="759" cy="288"/>
              </a:xfrm>
            </p:grpSpPr>
            <p:sp>
              <p:nvSpPr>
                <p:cNvPr id="49225" name="Freeform 12"/>
                <p:cNvSpPr>
                  <a:spLocks/>
                </p:cNvSpPr>
                <p:nvPr/>
              </p:nvSpPr>
              <p:spPr bwMode="auto">
                <a:xfrm>
                  <a:off x="1536" y="3552"/>
                  <a:ext cx="384" cy="288"/>
                </a:xfrm>
                <a:custGeom>
                  <a:avLst/>
                  <a:gdLst>
                    <a:gd name="T0" fmla="*/ 0 w 384"/>
                    <a:gd name="T1" fmla="*/ 288 h 288"/>
                    <a:gd name="T2" fmla="*/ 48 w 384"/>
                    <a:gd name="T3" fmla="*/ 192 h 288"/>
                    <a:gd name="T4" fmla="*/ 288 w 384"/>
                    <a:gd name="T5" fmla="*/ 96 h 288"/>
                    <a:gd name="T6" fmla="*/ 384 w 384"/>
                    <a:gd name="T7" fmla="*/ 0 h 28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84" h="288">
                      <a:moveTo>
                        <a:pt x="0" y="288"/>
                      </a:moveTo>
                      <a:cubicBezTo>
                        <a:pt x="0" y="256"/>
                        <a:pt x="0" y="224"/>
                        <a:pt x="48" y="192"/>
                      </a:cubicBezTo>
                      <a:cubicBezTo>
                        <a:pt x="96" y="160"/>
                        <a:pt x="232" y="128"/>
                        <a:pt x="288" y="96"/>
                      </a:cubicBezTo>
                      <a:cubicBezTo>
                        <a:pt x="344" y="64"/>
                        <a:pt x="364" y="32"/>
                        <a:pt x="384" y="0"/>
                      </a:cubicBezTo>
                    </a:path>
                  </a:pathLst>
                </a:cu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226" name="Freeform 13"/>
                <p:cNvSpPr>
                  <a:spLocks/>
                </p:cNvSpPr>
                <p:nvPr/>
              </p:nvSpPr>
              <p:spPr bwMode="auto">
                <a:xfrm flipH="1">
                  <a:off x="1911" y="3552"/>
                  <a:ext cx="384" cy="288"/>
                </a:xfrm>
                <a:custGeom>
                  <a:avLst/>
                  <a:gdLst>
                    <a:gd name="T0" fmla="*/ 0 w 384"/>
                    <a:gd name="T1" fmla="*/ 288 h 288"/>
                    <a:gd name="T2" fmla="*/ 48 w 384"/>
                    <a:gd name="T3" fmla="*/ 192 h 288"/>
                    <a:gd name="T4" fmla="*/ 288 w 384"/>
                    <a:gd name="T5" fmla="*/ 96 h 288"/>
                    <a:gd name="T6" fmla="*/ 384 w 384"/>
                    <a:gd name="T7" fmla="*/ 0 h 28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84" h="288">
                      <a:moveTo>
                        <a:pt x="0" y="288"/>
                      </a:moveTo>
                      <a:cubicBezTo>
                        <a:pt x="0" y="256"/>
                        <a:pt x="0" y="224"/>
                        <a:pt x="48" y="192"/>
                      </a:cubicBezTo>
                      <a:cubicBezTo>
                        <a:pt x="96" y="160"/>
                        <a:pt x="232" y="128"/>
                        <a:pt x="288" y="96"/>
                      </a:cubicBezTo>
                      <a:cubicBezTo>
                        <a:pt x="344" y="64"/>
                        <a:pt x="364" y="32"/>
                        <a:pt x="384" y="0"/>
                      </a:cubicBezTo>
                    </a:path>
                  </a:pathLst>
                </a:cu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9202" name="Line 14"/>
              <p:cNvSpPr>
                <a:spLocks noChangeShapeType="1"/>
              </p:cNvSpPr>
              <p:nvPr/>
            </p:nvSpPr>
            <p:spPr bwMode="auto">
              <a:xfrm>
                <a:off x="1584" y="374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03" name="Line 15"/>
              <p:cNvSpPr>
                <a:spLocks noChangeShapeType="1"/>
              </p:cNvSpPr>
              <p:nvPr/>
            </p:nvSpPr>
            <p:spPr bwMode="auto">
              <a:xfrm>
                <a:off x="1632" y="374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04" name="Line 16"/>
              <p:cNvSpPr>
                <a:spLocks noChangeShapeType="1"/>
              </p:cNvSpPr>
              <p:nvPr/>
            </p:nvSpPr>
            <p:spPr bwMode="auto">
              <a:xfrm>
                <a:off x="1680" y="370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05" name="Line 17"/>
              <p:cNvSpPr>
                <a:spLocks noChangeShapeType="1"/>
              </p:cNvSpPr>
              <p:nvPr/>
            </p:nvSpPr>
            <p:spPr bwMode="auto">
              <a:xfrm>
                <a:off x="1728" y="369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06" name="Line 18"/>
              <p:cNvSpPr>
                <a:spLocks noChangeShapeType="1"/>
              </p:cNvSpPr>
              <p:nvPr/>
            </p:nvSpPr>
            <p:spPr bwMode="auto">
              <a:xfrm>
                <a:off x="1776" y="3672"/>
                <a:ext cx="0" cy="1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07" name="Line 19"/>
              <p:cNvSpPr>
                <a:spLocks noChangeShapeType="1"/>
              </p:cNvSpPr>
              <p:nvPr/>
            </p:nvSpPr>
            <p:spPr bwMode="auto">
              <a:xfrm>
                <a:off x="1824" y="36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08" name="Line 20"/>
              <p:cNvSpPr>
                <a:spLocks noChangeShapeType="1"/>
              </p:cNvSpPr>
              <p:nvPr/>
            </p:nvSpPr>
            <p:spPr bwMode="auto">
              <a:xfrm>
                <a:off x="1872" y="360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09" name="Line 21"/>
              <p:cNvSpPr>
                <a:spLocks noChangeShapeType="1"/>
              </p:cNvSpPr>
              <p:nvPr/>
            </p:nvSpPr>
            <p:spPr bwMode="auto">
              <a:xfrm>
                <a:off x="1920" y="360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10" name="Line 22"/>
              <p:cNvSpPr>
                <a:spLocks noChangeShapeType="1"/>
              </p:cNvSpPr>
              <p:nvPr/>
            </p:nvSpPr>
            <p:spPr bwMode="auto">
              <a:xfrm>
                <a:off x="1968" y="36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11" name="Line 23"/>
              <p:cNvSpPr>
                <a:spLocks noChangeShapeType="1"/>
              </p:cNvSpPr>
              <p:nvPr/>
            </p:nvSpPr>
            <p:spPr bwMode="auto">
              <a:xfrm>
                <a:off x="2016" y="36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12" name="Line 24"/>
              <p:cNvSpPr>
                <a:spLocks noChangeShapeType="1"/>
              </p:cNvSpPr>
              <p:nvPr/>
            </p:nvSpPr>
            <p:spPr bwMode="auto">
              <a:xfrm>
                <a:off x="2064" y="369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13" name="Line 25"/>
              <p:cNvSpPr>
                <a:spLocks noChangeShapeType="1"/>
              </p:cNvSpPr>
              <p:nvPr/>
            </p:nvSpPr>
            <p:spPr bwMode="auto">
              <a:xfrm>
                <a:off x="2112" y="369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14" name="Line 26"/>
              <p:cNvSpPr>
                <a:spLocks noChangeShapeType="1"/>
              </p:cNvSpPr>
              <p:nvPr/>
            </p:nvSpPr>
            <p:spPr bwMode="auto">
              <a:xfrm>
                <a:off x="2160" y="369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15" name="Line 27"/>
              <p:cNvSpPr>
                <a:spLocks noChangeShapeType="1"/>
              </p:cNvSpPr>
              <p:nvPr/>
            </p:nvSpPr>
            <p:spPr bwMode="auto">
              <a:xfrm>
                <a:off x="2208" y="374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16" name="Line 28"/>
              <p:cNvSpPr>
                <a:spLocks noChangeShapeType="1"/>
              </p:cNvSpPr>
              <p:nvPr/>
            </p:nvSpPr>
            <p:spPr bwMode="auto">
              <a:xfrm>
                <a:off x="2256" y="374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17" name="Line 29"/>
              <p:cNvSpPr>
                <a:spLocks noChangeShapeType="1"/>
              </p:cNvSpPr>
              <p:nvPr/>
            </p:nvSpPr>
            <p:spPr bwMode="auto">
              <a:xfrm>
                <a:off x="2544" y="374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18" name="Line 30"/>
              <p:cNvSpPr>
                <a:spLocks noChangeShapeType="1"/>
              </p:cNvSpPr>
              <p:nvPr/>
            </p:nvSpPr>
            <p:spPr bwMode="auto">
              <a:xfrm>
                <a:off x="2592" y="3744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19" name="Line 31"/>
              <p:cNvSpPr>
                <a:spLocks noChangeShapeType="1"/>
              </p:cNvSpPr>
              <p:nvPr/>
            </p:nvSpPr>
            <p:spPr bwMode="auto">
              <a:xfrm>
                <a:off x="2640" y="370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20" name="Line 32"/>
              <p:cNvSpPr>
                <a:spLocks noChangeShapeType="1"/>
              </p:cNvSpPr>
              <p:nvPr/>
            </p:nvSpPr>
            <p:spPr bwMode="auto">
              <a:xfrm>
                <a:off x="2688" y="369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21" name="Line 33"/>
              <p:cNvSpPr>
                <a:spLocks noChangeShapeType="1"/>
              </p:cNvSpPr>
              <p:nvPr/>
            </p:nvSpPr>
            <p:spPr bwMode="auto">
              <a:xfrm>
                <a:off x="2736" y="3670"/>
                <a:ext cx="0" cy="1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22" name="Line 34"/>
              <p:cNvSpPr>
                <a:spLocks noChangeShapeType="1"/>
              </p:cNvSpPr>
              <p:nvPr/>
            </p:nvSpPr>
            <p:spPr bwMode="auto">
              <a:xfrm>
                <a:off x="2784" y="364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23" name="Line 35"/>
              <p:cNvSpPr>
                <a:spLocks noChangeShapeType="1"/>
              </p:cNvSpPr>
              <p:nvPr/>
            </p:nvSpPr>
            <p:spPr bwMode="auto">
              <a:xfrm>
                <a:off x="2832" y="360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24" name="Line 36"/>
              <p:cNvSpPr>
                <a:spLocks noChangeShapeType="1"/>
              </p:cNvSpPr>
              <p:nvPr/>
            </p:nvSpPr>
            <p:spPr bwMode="auto">
              <a:xfrm>
                <a:off x="2880" y="3591"/>
                <a:ext cx="0" cy="2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9196" name="Line 37"/>
            <p:cNvSpPr>
              <a:spLocks noChangeShapeType="1"/>
            </p:cNvSpPr>
            <p:nvPr/>
          </p:nvSpPr>
          <p:spPr bwMode="auto">
            <a:xfrm flipV="1">
              <a:off x="2880" y="3312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9197" name="Object 38"/>
            <p:cNvGraphicFramePr>
              <a:graphicFrameLocks noChangeAspect="1"/>
            </p:cNvGraphicFramePr>
            <p:nvPr/>
          </p:nvGraphicFramePr>
          <p:xfrm>
            <a:off x="2736" y="3024"/>
            <a:ext cx="316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29" name="Equation" r:id="rId3" imgW="241091" imgH="215713" progId="Equation.3">
                    <p:embed/>
                  </p:oleObj>
                </mc:Choice>
                <mc:Fallback>
                  <p:oleObj name="Equation" r:id="rId3" imgW="241091" imgH="215713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3024"/>
                          <a:ext cx="316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98" name="Object 39"/>
            <p:cNvGraphicFramePr>
              <a:graphicFrameLocks noChangeAspect="1"/>
            </p:cNvGraphicFramePr>
            <p:nvPr/>
          </p:nvGraphicFramePr>
          <p:xfrm>
            <a:off x="3746" y="3777"/>
            <a:ext cx="216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30" name="Equation" r:id="rId5" imgW="164885" imgH="164885" progId="Equation.3">
                    <p:embed/>
                  </p:oleObj>
                </mc:Choice>
                <mc:Fallback>
                  <p:oleObj name="Equation" r:id="rId5" imgW="164885" imgH="164885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6" y="3777"/>
                          <a:ext cx="216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99" name="Object 40"/>
            <p:cNvGraphicFramePr>
              <a:graphicFrameLocks noChangeAspect="1"/>
            </p:cNvGraphicFramePr>
            <p:nvPr/>
          </p:nvGraphicFramePr>
          <p:xfrm>
            <a:off x="1132" y="2706"/>
            <a:ext cx="548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31" name="Equation" r:id="rId7" imgW="418918" imgH="203112" progId="Equation.3">
                    <p:embed/>
                  </p:oleObj>
                </mc:Choice>
                <mc:Fallback>
                  <p:oleObj name="Equation" r:id="rId7" imgW="418918" imgH="203112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2" y="2706"/>
                          <a:ext cx="548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157" name="Text Box 41"/>
          <p:cNvSpPr txBox="1">
            <a:spLocks noChangeArrowheads="1"/>
          </p:cNvSpPr>
          <p:nvPr/>
        </p:nvSpPr>
        <p:spPr bwMode="auto">
          <a:xfrm>
            <a:off x="1054100" y="6237288"/>
            <a:ext cx="4525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碱金属，贵重金属等</a:t>
            </a:r>
          </a:p>
        </p:txBody>
      </p:sp>
      <p:sp>
        <p:nvSpPr>
          <p:cNvPr id="49158" name="Text Box 42"/>
          <p:cNvSpPr txBox="1">
            <a:spLocks noChangeArrowheads="1"/>
          </p:cNvSpPr>
          <p:nvPr/>
        </p:nvSpPr>
        <p:spPr bwMode="auto">
          <a:xfrm>
            <a:off x="4400550" y="2587625"/>
            <a:ext cx="4256088" cy="170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>
                <a:solidFill>
                  <a:srgbClr val="C00000"/>
                </a:solidFill>
                <a:latin typeface="微软雅黑" panose="020B0503020204020204" pitchFamily="34" charset="-122"/>
              </a:rPr>
              <a:t>Ca</a:t>
            </a:r>
            <a:r>
              <a:rPr kumimoji="1" lang="zh-CN" altLang="en-US" sz="2400">
                <a:solidFill>
                  <a:srgbClr val="C00000"/>
                </a:solidFill>
                <a:latin typeface="微软雅黑" panose="020B0503020204020204" pitchFamily="34" charset="-122"/>
              </a:rPr>
              <a:t>元素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1800">
                <a:latin typeface="微软雅黑" panose="020B0503020204020204" pitchFamily="34" charset="-122"/>
              </a:rPr>
              <a:t>1s</a:t>
            </a:r>
            <a:r>
              <a:rPr kumimoji="1" lang="en-US" altLang="zh-CN" sz="1800" baseline="30000">
                <a:latin typeface="微软雅黑" panose="020B0503020204020204" pitchFamily="34" charset="-122"/>
              </a:rPr>
              <a:t>2</a:t>
            </a:r>
            <a:r>
              <a:rPr kumimoji="1" lang="en-US" altLang="zh-CN" sz="1800">
                <a:latin typeface="微软雅黑" panose="020B0503020204020204" pitchFamily="34" charset="-122"/>
              </a:rPr>
              <a:t>2s</a:t>
            </a:r>
            <a:r>
              <a:rPr kumimoji="1" lang="en-US" altLang="zh-CN" sz="1800" baseline="30000">
                <a:latin typeface="微软雅黑" panose="020B0503020204020204" pitchFamily="34" charset="-122"/>
              </a:rPr>
              <a:t>2</a:t>
            </a:r>
            <a:r>
              <a:rPr kumimoji="1" lang="en-US" altLang="zh-CN" sz="1800">
                <a:latin typeface="微软雅黑" panose="020B0503020204020204" pitchFamily="34" charset="-122"/>
              </a:rPr>
              <a:t>2p</a:t>
            </a:r>
            <a:r>
              <a:rPr kumimoji="1" lang="en-US" altLang="zh-CN" sz="1800" baseline="30000">
                <a:latin typeface="微软雅黑" panose="020B0503020204020204" pitchFamily="34" charset="-122"/>
              </a:rPr>
              <a:t>6</a:t>
            </a:r>
            <a:r>
              <a:rPr kumimoji="1" lang="en-US" altLang="zh-CN" sz="1800">
                <a:latin typeface="微软雅黑" panose="020B0503020204020204" pitchFamily="34" charset="-122"/>
              </a:rPr>
              <a:t>3s</a:t>
            </a:r>
            <a:r>
              <a:rPr kumimoji="1" lang="en-US" altLang="zh-CN" sz="1800" baseline="30000">
                <a:latin typeface="微软雅黑" panose="020B0503020204020204" pitchFamily="34" charset="-122"/>
              </a:rPr>
              <a:t>2</a:t>
            </a:r>
            <a:r>
              <a:rPr kumimoji="1" lang="en-US" altLang="zh-CN" sz="1800">
                <a:latin typeface="微软雅黑" panose="020B0503020204020204" pitchFamily="34" charset="-122"/>
              </a:rPr>
              <a:t>3p</a:t>
            </a:r>
            <a:r>
              <a:rPr kumimoji="1" lang="en-US" altLang="zh-CN" sz="1800" baseline="30000">
                <a:latin typeface="微软雅黑" panose="020B0503020204020204" pitchFamily="34" charset="-122"/>
              </a:rPr>
              <a:t>6</a:t>
            </a:r>
            <a:r>
              <a:rPr kumimoji="1" lang="en-US" altLang="zh-CN" sz="1800">
                <a:latin typeface="微软雅黑" panose="020B0503020204020204" pitchFamily="34" charset="-122"/>
              </a:rPr>
              <a:t>4s</a:t>
            </a:r>
            <a:r>
              <a:rPr kumimoji="1" lang="en-US" altLang="zh-CN" sz="1800" baseline="30000">
                <a:latin typeface="微软雅黑" panose="020B0503020204020204" pitchFamily="34" charset="-122"/>
              </a:rPr>
              <a:t>2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1800">
                <a:latin typeface="微软雅黑" panose="020B0503020204020204" pitchFamily="34" charset="-122"/>
              </a:rPr>
              <a:t>非导体？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1800">
                <a:latin typeface="微软雅黑" panose="020B0503020204020204" pitchFamily="34" charset="-122"/>
              </a:rPr>
              <a:t>但事实</a:t>
            </a:r>
            <a:r>
              <a:rPr kumimoji="1" lang="en-US" altLang="zh-CN" sz="1800">
                <a:latin typeface="微软雅黑" panose="020B0503020204020204" pitchFamily="34" charset="-122"/>
              </a:rPr>
              <a:t>Ca</a:t>
            </a:r>
            <a:r>
              <a:rPr kumimoji="1" lang="zh-CN" altLang="en-US" sz="1800">
                <a:latin typeface="微软雅黑" panose="020B0503020204020204" pitchFamily="34" charset="-122"/>
              </a:rPr>
              <a:t>却是良导体</a:t>
            </a:r>
          </a:p>
        </p:txBody>
      </p:sp>
      <p:grpSp>
        <p:nvGrpSpPr>
          <p:cNvPr id="528427" name="Group 43"/>
          <p:cNvGrpSpPr>
            <a:grpSpLocks/>
          </p:cNvGrpSpPr>
          <p:nvPr/>
        </p:nvGrpSpPr>
        <p:grpSpPr bwMode="auto">
          <a:xfrm>
            <a:off x="4589463" y="3429000"/>
            <a:ext cx="1871662" cy="431800"/>
            <a:chOff x="340" y="2024"/>
            <a:chExt cx="1179" cy="363"/>
          </a:xfrm>
        </p:grpSpPr>
        <p:sp>
          <p:nvSpPr>
            <p:cNvPr id="49191" name="Line 44"/>
            <p:cNvSpPr>
              <a:spLocks noChangeShapeType="1"/>
            </p:cNvSpPr>
            <p:nvPr/>
          </p:nvSpPr>
          <p:spPr bwMode="auto">
            <a:xfrm>
              <a:off x="340" y="2024"/>
              <a:ext cx="1179" cy="317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92" name="Line 45"/>
            <p:cNvSpPr>
              <a:spLocks noChangeShapeType="1"/>
            </p:cNvSpPr>
            <p:nvPr/>
          </p:nvSpPr>
          <p:spPr bwMode="auto">
            <a:xfrm flipV="1">
              <a:off x="340" y="2024"/>
              <a:ext cx="1179" cy="363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160" name="Group 46"/>
          <p:cNvGrpSpPr>
            <a:grpSpLocks/>
          </p:cNvGrpSpPr>
          <p:nvPr/>
        </p:nvGrpSpPr>
        <p:grpSpPr bwMode="auto">
          <a:xfrm>
            <a:off x="4460875" y="4776788"/>
            <a:ext cx="4229100" cy="1428750"/>
            <a:chOff x="1298" y="2635"/>
            <a:chExt cx="2664" cy="1200"/>
          </a:xfrm>
        </p:grpSpPr>
        <p:sp>
          <p:nvSpPr>
            <p:cNvPr id="49166" name="Line 47"/>
            <p:cNvSpPr>
              <a:spLocks noChangeShapeType="1"/>
            </p:cNvSpPr>
            <p:nvPr/>
          </p:nvSpPr>
          <p:spPr bwMode="auto">
            <a:xfrm>
              <a:off x="1508" y="3769"/>
              <a:ext cx="2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7" name="Line 48"/>
            <p:cNvSpPr>
              <a:spLocks noChangeShapeType="1"/>
            </p:cNvSpPr>
            <p:nvPr/>
          </p:nvSpPr>
          <p:spPr bwMode="auto">
            <a:xfrm flipV="1">
              <a:off x="1508" y="2857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9168" name="Group 49"/>
            <p:cNvGrpSpPr>
              <a:grpSpLocks/>
            </p:cNvGrpSpPr>
            <p:nvPr/>
          </p:nvGrpSpPr>
          <p:grpSpPr bwMode="auto">
            <a:xfrm>
              <a:off x="1892" y="3481"/>
              <a:ext cx="759" cy="288"/>
              <a:chOff x="1536" y="3552"/>
              <a:chExt cx="759" cy="288"/>
            </a:xfrm>
          </p:grpSpPr>
          <p:sp>
            <p:nvSpPr>
              <p:cNvPr id="49189" name="Freeform 50"/>
              <p:cNvSpPr>
                <a:spLocks/>
              </p:cNvSpPr>
              <p:nvPr/>
            </p:nvSpPr>
            <p:spPr bwMode="auto">
              <a:xfrm>
                <a:off x="1536" y="3552"/>
                <a:ext cx="384" cy="288"/>
              </a:xfrm>
              <a:custGeom>
                <a:avLst/>
                <a:gdLst>
                  <a:gd name="T0" fmla="*/ 0 w 384"/>
                  <a:gd name="T1" fmla="*/ 288 h 288"/>
                  <a:gd name="T2" fmla="*/ 48 w 384"/>
                  <a:gd name="T3" fmla="*/ 192 h 288"/>
                  <a:gd name="T4" fmla="*/ 288 w 384"/>
                  <a:gd name="T5" fmla="*/ 96 h 288"/>
                  <a:gd name="T6" fmla="*/ 384 w 384"/>
                  <a:gd name="T7" fmla="*/ 0 h 28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84" h="288">
                    <a:moveTo>
                      <a:pt x="0" y="288"/>
                    </a:moveTo>
                    <a:cubicBezTo>
                      <a:pt x="0" y="256"/>
                      <a:pt x="0" y="224"/>
                      <a:pt x="48" y="192"/>
                    </a:cubicBezTo>
                    <a:cubicBezTo>
                      <a:pt x="96" y="160"/>
                      <a:pt x="232" y="128"/>
                      <a:pt x="288" y="96"/>
                    </a:cubicBezTo>
                    <a:cubicBezTo>
                      <a:pt x="344" y="64"/>
                      <a:pt x="364" y="32"/>
                      <a:pt x="384" y="0"/>
                    </a:cubicBezTo>
                  </a:path>
                </a:pathLst>
              </a:cu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90" name="Freeform 51"/>
              <p:cNvSpPr>
                <a:spLocks/>
              </p:cNvSpPr>
              <p:nvPr/>
            </p:nvSpPr>
            <p:spPr bwMode="auto">
              <a:xfrm flipH="1">
                <a:off x="1911" y="3552"/>
                <a:ext cx="384" cy="288"/>
              </a:xfrm>
              <a:custGeom>
                <a:avLst/>
                <a:gdLst>
                  <a:gd name="T0" fmla="*/ 0 w 384"/>
                  <a:gd name="T1" fmla="*/ 288 h 288"/>
                  <a:gd name="T2" fmla="*/ 48 w 384"/>
                  <a:gd name="T3" fmla="*/ 192 h 288"/>
                  <a:gd name="T4" fmla="*/ 288 w 384"/>
                  <a:gd name="T5" fmla="*/ 96 h 288"/>
                  <a:gd name="T6" fmla="*/ 384 w 384"/>
                  <a:gd name="T7" fmla="*/ 0 h 28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84" h="288">
                    <a:moveTo>
                      <a:pt x="0" y="288"/>
                    </a:moveTo>
                    <a:cubicBezTo>
                      <a:pt x="0" y="256"/>
                      <a:pt x="0" y="224"/>
                      <a:pt x="48" y="192"/>
                    </a:cubicBezTo>
                    <a:cubicBezTo>
                      <a:pt x="96" y="160"/>
                      <a:pt x="232" y="128"/>
                      <a:pt x="288" y="96"/>
                    </a:cubicBezTo>
                    <a:cubicBezTo>
                      <a:pt x="344" y="64"/>
                      <a:pt x="364" y="32"/>
                      <a:pt x="384" y="0"/>
                    </a:cubicBezTo>
                  </a:path>
                </a:pathLst>
              </a:cu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9169" name="Group 52"/>
            <p:cNvGrpSpPr>
              <a:grpSpLocks/>
            </p:cNvGrpSpPr>
            <p:nvPr/>
          </p:nvGrpSpPr>
          <p:grpSpPr bwMode="auto">
            <a:xfrm>
              <a:off x="2409" y="3481"/>
              <a:ext cx="759" cy="288"/>
              <a:chOff x="1536" y="3552"/>
              <a:chExt cx="759" cy="288"/>
            </a:xfrm>
          </p:grpSpPr>
          <p:sp>
            <p:nvSpPr>
              <p:cNvPr id="49187" name="Freeform 53"/>
              <p:cNvSpPr>
                <a:spLocks/>
              </p:cNvSpPr>
              <p:nvPr/>
            </p:nvSpPr>
            <p:spPr bwMode="auto">
              <a:xfrm>
                <a:off x="1536" y="3552"/>
                <a:ext cx="384" cy="288"/>
              </a:xfrm>
              <a:custGeom>
                <a:avLst/>
                <a:gdLst>
                  <a:gd name="T0" fmla="*/ 0 w 384"/>
                  <a:gd name="T1" fmla="*/ 288 h 288"/>
                  <a:gd name="T2" fmla="*/ 48 w 384"/>
                  <a:gd name="T3" fmla="*/ 192 h 288"/>
                  <a:gd name="T4" fmla="*/ 288 w 384"/>
                  <a:gd name="T5" fmla="*/ 96 h 288"/>
                  <a:gd name="T6" fmla="*/ 384 w 384"/>
                  <a:gd name="T7" fmla="*/ 0 h 28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84" h="288">
                    <a:moveTo>
                      <a:pt x="0" y="288"/>
                    </a:moveTo>
                    <a:cubicBezTo>
                      <a:pt x="0" y="256"/>
                      <a:pt x="0" y="224"/>
                      <a:pt x="48" y="192"/>
                    </a:cubicBezTo>
                    <a:cubicBezTo>
                      <a:pt x="96" y="160"/>
                      <a:pt x="232" y="128"/>
                      <a:pt x="288" y="96"/>
                    </a:cubicBezTo>
                    <a:cubicBezTo>
                      <a:pt x="344" y="64"/>
                      <a:pt x="364" y="32"/>
                      <a:pt x="384" y="0"/>
                    </a:cubicBezTo>
                  </a:path>
                </a:pathLst>
              </a:cu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188" name="Freeform 54"/>
              <p:cNvSpPr>
                <a:spLocks/>
              </p:cNvSpPr>
              <p:nvPr/>
            </p:nvSpPr>
            <p:spPr bwMode="auto">
              <a:xfrm flipH="1">
                <a:off x="1911" y="3552"/>
                <a:ext cx="384" cy="288"/>
              </a:xfrm>
              <a:custGeom>
                <a:avLst/>
                <a:gdLst>
                  <a:gd name="T0" fmla="*/ 0 w 384"/>
                  <a:gd name="T1" fmla="*/ 288 h 288"/>
                  <a:gd name="T2" fmla="*/ 48 w 384"/>
                  <a:gd name="T3" fmla="*/ 192 h 288"/>
                  <a:gd name="T4" fmla="*/ 288 w 384"/>
                  <a:gd name="T5" fmla="*/ 96 h 288"/>
                  <a:gd name="T6" fmla="*/ 384 w 384"/>
                  <a:gd name="T7" fmla="*/ 0 h 28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84" h="288">
                    <a:moveTo>
                      <a:pt x="0" y="288"/>
                    </a:moveTo>
                    <a:cubicBezTo>
                      <a:pt x="0" y="256"/>
                      <a:pt x="0" y="224"/>
                      <a:pt x="48" y="192"/>
                    </a:cubicBezTo>
                    <a:cubicBezTo>
                      <a:pt x="96" y="160"/>
                      <a:pt x="232" y="128"/>
                      <a:pt x="288" y="96"/>
                    </a:cubicBezTo>
                    <a:cubicBezTo>
                      <a:pt x="344" y="64"/>
                      <a:pt x="364" y="32"/>
                      <a:pt x="384" y="0"/>
                    </a:cubicBezTo>
                  </a:path>
                </a:pathLst>
              </a:custGeom>
              <a:noFill/>
              <a:ln w="508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9170" name="Line 55"/>
            <p:cNvSpPr>
              <a:spLocks noChangeShapeType="1"/>
            </p:cNvSpPr>
            <p:nvPr/>
          </p:nvSpPr>
          <p:spPr bwMode="auto">
            <a:xfrm>
              <a:off x="1940" y="3673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1" name="Line 56"/>
            <p:cNvSpPr>
              <a:spLocks noChangeShapeType="1"/>
            </p:cNvSpPr>
            <p:nvPr/>
          </p:nvSpPr>
          <p:spPr bwMode="auto">
            <a:xfrm>
              <a:off x="1988" y="3673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2" name="Line 57"/>
            <p:cNvSpPr>
              <a:spLocks noChangeShapeType="1"/>
            </p:cNvSpPr>
            <p:nvPr/>
          </p:nvSpPr>
          <p:spPr bwMode="auto">
            <a:xfrm>
              <a:off x="2036" y="362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3" name="Line 58"/>
            <p:cNvSpPr>
              <a:spLocks noChangeShapeType="1"/>
            </p:cNvSpPr>
            <p:nvPr/>
          </p:nvSpPr>
          <p:spPr bwMode="auto">
            <a:xfrm>
              <a:off x="2084" y="362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4" name="Line 59"/>
            <p:cNvSpPr>
              <a:spLocks noChangeShapeType="1"/>
            </p:cNvSpPr>
            <p:nvPr/>
          </p:nvSpPr>
          <p:spPr bwMode="auto">
            <a:xfrm>
              <a:off x="2132" y="3601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5" name="Line 60"/>
            <p:cNvSpPr>
              <a:spLocks noChangeShapeType="1"/>
            </p:cNvSpPr>
            <p:nvPr/>
          </p:nvSpPr>
          <p:spPr bwMode="auto">
            <a:xfrm>
              <a:off x="2180" y="3577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6" name="Line 61"/>
            <p:cNvSpPr>
              <a:spLocks noChangeShapeType="1"/>
            </p:cNvSpPr>
            <p:nvPr/>
          </p:nvSpPr>
          <p:spPr bwMode="auto">
            <a:xfrm>
              <a:off x="2228" y="3529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7" name="Line 62"/>
            <p:cNvSpPr>
              <a:spLocks noChangeShapeType="1"/>
            </p:cNvSpPr>
            <p:nvPr/>
          </p:nvSpPr>
          <p:spPr bwMode="auto">
            <a:xfrm>
              <a:off x="2276" y="3529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8" name="Line 63"/>
            <p:cNvSpPr>
              <a:spLocks noChangeShapeType="1"/>
            </p:cNvSpPr>
            <p:nvPr/>
          </p:nvSpPr>
          <p:spPr bwMode="auto">
            <a:xfrm>
              <a:off x="2324" y="3577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79" name="Line 64"/>
            <p:cNvSpPr>
              <a:spLocks noChangeShapeType="1"/>
            </p:cNvSpPr>
            <p:nvPr/>
          </p:nvSpPr>
          <p:spPr bwMode="auto">
            <a:xfrm>
              <a:off x="2372" y="3577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0" name="Line 65"/>
            <p:cNvSpPr>
              <a:spLocks noChangeShapeType="1"/>
            </p:cNvSpPr>
            <p:nvPr/>
          </p:nvSpPr>
          <p:spPr bwMode="auto">
            <a:xfrm>
              <a:off x="2420" y="362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1" name="Line 66"/>
            <p:cNvSpPr>
              <a:spLocks noChangeShapeType="1"/>
            </p:cNvSpPr>
            <p:nvPr/>
          </p:nvSpPr>
          <p:spPr bwMode="auto">
            <a:xfrm>
              <a:off x="2468" y="362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2" name="Line 67"/>
            <p:cNvSpPr>
              <a:spLocks noChangeShapeType="1"/>
            </p:cNvSpPr>
            <p:nvPr/>
          </p:nvSpPr>
          <p:spPr bwMode="auto">
            <a:xfrm>
              <a:off x="2516" y="362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3" name="Line 68"/>
            <p:cNvSpPr>
              <a:spLocks noChangeShapeType="1"/>
            </p:cNvSpPr>
            <p:nvPr/>
          </p:nvSpPr>
          <p:spPr bwMode="auto">
            <a:xfrm flipV="1">
              <a:off x="2535" y="3300"/>
              <a:ext cx="0" cy="31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9184" name="Object 69"/>
            <p:cNvGraphicFramePr>
              <a:graphicFrameLocks noChangeAspect="1"/>
            </p:cNvGraphicFramePr>
            <p:nvPr/>
          </p:nvGraphicFramePr>
          <p:xfrm>
            <a:off x="2400" y="3024"/>
            <a:ext cx="316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32" name="Equation" r:id="rId9" imgW="241091" imgH="215713" progId="Equation.3">
                    <p:embed/>
                  </p:oleObj>
                </mc:Choice>
                <mc:Fallback>
                  <p:oleObj name="Equation" r:id="rId9" imgW="241091" imgH="215713" progId="Equation.3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3024"/>
                          <a:ext cx="316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85" name="Object 70"/>
            <p:cNvGraphicFramePr>
              <a:graphicFrameLocks noChangeAspect="1"/>
            </p:cNvGraphicFramePr>
            <p:nvPr/>
          </p:nvGraphicFramePr>
          <p:xfrm>
            <a:off x="3746" y="3619"/>
            <a:ext cx="216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33" name="Equation" r:id="rId10" imgW="164885" imgH="164885" progId="Equation.3">
                    <p:embed/>
                  </p:oleObj>
                </mc:Choice>
                <mc:Fallback>
                  <p:oleObj name="Equation" r:id="rId10" imgW="164885" imgH="164885" progId="Equation.3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6" y="3619"/>
                          <a:ext cx="216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86" name="Object 71"/>
            <p:cNvGraphicFramePr>
              <a:graphicFrameLocks noChangeAspect="1"/>
            </p:cNvGraphicFramePr>
            <p:nvPr/>
          </p:nvGraphicFramePr>
          <p:xfrm>
            <a:off x="1298" y="2635"/>
            <a:ext cx="548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34" name="Equation" r:id="rId11" imgW="418918" imgH="203112" progId="Equation.3">
                    <p:embed/>
                  </p:oleObj>
                </mc:Choice>
                <mc:Fallback>
                  <p:oleObj name="Equation" r:id="rId11" imgW="418918" imgH="203112" progId="Equation.3">
                    <p:embed/>
                    <p:pic>
                      <p:nvPicPr>
                        <p:cNvPr id="0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8" y="2635"/>
                          <a:ext cx="548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161" name="Text Box 72"/>
          <p:cNvSpPr txBox="1">
            <a:spLocks noChangeArrowheads="1"/>
          </p:cNvSpPr>
          <p:nvPr/>
        </p:nvSpPr>
        <p:spPr bwMode="auto">
          <a:xfrm>
            <a:off x="5003800" y="6237288"/>
            <a:ext cx="3962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碱土金属等</a:t>
            </a:r>
          </a:p>
        </p:txBody>
      </p:sp>
      <p:sp>
        <p:nvSpPr>
          <p:cNvPr id="49162" name="Text Box 73"/>
          <p:cNvSpPr txBox="1">
            <a:spLocks noChangeArrowheads="1"/>
          </p:cNvSpPr>
          <p:nvPr/>
        </p:nvSpPr>
        <p:spPr bwMode="auto">
          <a:xfrm>
            <a:off x="5784850" y="4960938"/>
            <a:ext cx="2519363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1800">
                <a:latin typeface="微软雅黑" panose="020B0503020204020204" pitchFamily="34" charset="-122"/>
              </a:rPr>
              <a:t>4s      4p</a:t>
            </a:r>
          </a:p>
        </p:txBody>
      </p:sp>
      <p:sp>
        <p:nvSpPr>
          <p:cNvPr id="75" name="矩形 74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76" name="Rectangle 2"/>
          <p:cNvSpPr>
            <a:spLocks noChangeArrowheads="1"/>
          </p:cNvSpPr>
          <p:nvPr/>
        </p:nvSpPr>
        <p:spPr bwMode="auto">
          <a:xfrm>
            <a:off x="323850" y="887413"/>
            <a:ext cx="9144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电子的填充举例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77" name="Rectangle 3"/>
          <p:cNvSpPr>
            <a:spLocks noChangeArrowheads="1"/>
          </p:cNvSpPr>
          <p:nvPr/>
        </p:nvSpPr>
        <p:spPr bwMode="auto">
          <a:xfrm>
            <a:off x="239713" y="1498600"/>
            <a:ext cx="8904287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22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二价碱土金属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：最外层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态电子，似乎刚好填充满和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相应的能带。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uild="p" autoUpdateAnimBg="0" advAuto="0"/>
      <p:bldP spid="77" grpId="0" build="p" autoUpdateAnimBg="0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:\Users\Administrator.ZGC-20130926GJY\Desktop\___ 12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6" r="3387"/>
          <a:stretch>
            <a:fillRect/>
          </a:stretch>
        </p:blipFill>
        <p:spPr bwMode="auto">
          <a:xfrm>
            <a:off x="1331913" y="1439863"/>
            <a:ext cx="6702425" cy="524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3850" y="887413"/>
            <a:ext cx="9144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电子的填充举例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250825" y="842963"/>
            <a:ext cx="350520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6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6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能态密度函数</a:t>
            </a:r>
            <a:r>
              <a:rPr lang="zh-CN" altLang="en-US" sz="26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95288" y="1700213"/>
            <a:ext cx="4032250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固体中电子的能量由些准连续的能级形成的能带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395288" y="2636838"/>
            <a:ext cx="3898900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能量在</a:t>
            </a:r>
            <a:r>
              <a:rPr lang="en-US" altLang="zh-CN" sz="24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E~E+</a:t>
            </a:r>
            <a:r>
              <a:rPr lang="en-US" altLang="zh-CN" sz="24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</a:t>
            </a:r>
            <a:r>
              <a:rPr lang="en-US" altLang="zh-CN" sz="24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之间的能态数目</a:t>
            </a:r>
            <a:r>
              <a:rPr lang="en-US" altLang="zh-CN" sz="24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endParaRPr lang="en-US" altLang="zh-CN" sz="2400" b="1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395288" y="3651250"/>
            <a:ext cx="31527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能态密度函数</a:t>
            </a:r>
          </a:p>
        </p:txBody>
      </p:sp>
      <p:graphicFrame>
        <p:nvGraphicFramePr>
          <p:cNvPr id="2056" name="Object 8"/>
          <p:cNvGraphicFramePr>
            <a:graphicFrameLocks noChangeAspect="1"/>
          </p:cNvGraphicFramePr>
          <p:nvPr/>
        </p:nvGraphicFramePr>
        <p:xfrm>
          <a:off x="930275" y="4210050"/>
          <a:ext cx="226377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5" name="Equation" r:id="rId3" imgW="975360" imgH="335325" progId="Equation.DSMT4">
                  <p:embed/>
                </p:oleObj>
              </mc:Choice>
              <mc:Fallback>
                <p:oleObj name="Equation" r:id="rId3" imgW="975360" imgH="33532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4210050"/>
                        <a:ext cx="2263775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61" name="Picture 13" descr="XCH004_0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57338"/>
            <a:ext cx="4267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62" name="Object 14"/>
          <p:cNvGraphicFramePr>
            <a:graphicFrameLocks noChangeAspect="1"/>
          </p:cNvGraphicFramePr>
          <p:nvPr/>
        </p:nvGraphicFramePr>
        <p:xfrm>
          <a:off x="5334000" y="2971800"/>
          <a:ext cx="576263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6" name="Equation" r:id="rId6" imgW="175135" imgH="99185" progId="Equation.DSMT4">
                  <p:embed/>
                </p:oleObj>
              </mc:Choice>
              <mc:Fallback>
                <p:oleObj name="Equation" r:id="rId6" imgW="175135" imgH="99185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971800"/>
                        <a:ext cx="576263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23562" name="Text Box 5"/>
          <p:cNvSpPr txBox="1">
            <a:spLocks noChangeArrowheads="1"/>
          </p:cNvSpPr>
          <p:nvPr/>
        </p:nvSpPr>
        <p:spPr bwMode="auto">
          <a:xfrm>
            <a:off x="396875" y="5943600"/>
            <a:ext cx="43529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单位体积能态密度</a:t>
            </a:r>
            <a:r>
              <a:rPr lang="en-US" altLang="zh-CN" sz="24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g(E)</a:t>
            </a:r>
            <a:r>
              <a:rPr lang="zh-CN" altLang="en-US" sz="24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graphicFrame>
        <p:nvGraphicFramePr>
          <p:cNvPr id="23563" name="Object 6"/>
          <p:cNvGraphicFramePr>
            <a:graphicFrameLocks noChangeAspect="1"/>
          </p:cNvGraphicFramePr>
          <p:nvPr/>
        </p:nvGraphicFramePr>
        <p:xfrm>
          <a:off x="4760913" y="5910263"/>
          <a:ext cx="2020887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7" name="Equation" r:id="rId8" imgW="1104900" imgH="393700" progId="Equation.3">
                  <p:embed/>
                </p:oleObj>
              </mc:Choice>
              <mc:Fallback>
                <p:oleObj name="Equation" r:id="rId8" imgW="1104900" imgH="393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0913" y="5910263"/>
                        <a:ext cx="2020887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4" name="Object 7"/>
          <p:cNvGraphicFramePr>
            <a:graphicFrameLocks noChangeAspect="1"/>
          </p:cNvGraphicFramePr>
          <p:nvPr/>
        </p:nvGraphicFramePr>
        <p:xfrm>
          <a:off x="692150" y="5154613"/>
          <a:ext cx="17526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8" name="Equation" r:id="rId10" imgW="914400" imgH="393700" progId="Equation.3">
                  <p:embed/>
                </p:oleObj>
              </mc:Choice>
              <mc:Fallback>
                <p:oleObj name="Equation" r:id="rId10" imgW="914400" imgH="393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5154613"/>
                        <a:ext cx="175260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build="p" autoUpdateAnimBg="0"/>
      <p:bldP spid="2053" grpId="0" autoUpdateAnimBg="0"/>
      <p:bldP spid="2054" grpId="0" autoUpdateAnimBg="0"/>
      <p:bldP spid="2055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239713" y="1498600"/>
            <a:ext cx="8904287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2200" b="1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二价碱土金属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：最外层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态电子，似乎刚好填充满和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相应的能带。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323850" y="4221163"/>
            <a:ext cx="409892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第一布里渊区中的状态尚未填满，第二布里渊区已填充电子，此时的费米面由两部分构成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323850" y="5949950"/>
            <a:ext cx="3887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所以碱土金属仍为金属导体</a:t>
            </a:r>
          </a:p>
        </p:txBody>
      </p:sp>
      <p:pic>
        <p:nvPicPr>
          <p:cNvPr id="20487" name="Picture 7" descr="XCH004_0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2278063"/>
            <a:ext cx="4333875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3850" y="887413"/>
            <a:ext cx="9144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电子的填充举例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51208" name="矩形 1"/>
          <p:cNvSpPr>
            <a:spLocks noChangeArrowheads="1"/>
          </p:cNvSpPr>
          <p:nvPr/>
        </p:nvSpPr>
        <p:spPr bwMode="auto">
          <a:xfrm>
            <a:off x="323850" y="2205038"/>
            <a:ext cx="4098925" cy="195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94013" indent="-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1213" indent="-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08413" indent="-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65613" indent="-608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由于与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对应的能带和上面的能带发生重叠，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2N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个尚未填充满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态能带，就开始填充上面的能带，形成两个能带都是部分填充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 autoUpdateAnimBg="0" advAuto="0"/>
      <p:bldP spid="20484" grpId="0" autoUpdateAnimBg="0"/>
      <p:bldP spid="20485" grpId="0" build="p" autoUpdateAnimBg="0" advAuto="0"/>
      <p:bldP spid="7" grpId="0" build="p" autoUpdateAnimBg="0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293688" y="1557338"/>
            <a:ext cx="91440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金刚石结构的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IVB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族元素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Si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Ge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电子的填充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217488" y="1946275"/>
            <a:ext cx="86868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IVB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原子外层有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个电子，形成晶体后成键态对应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个能带在下面，反键态对应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个能带在上面。每个能带可容纳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2N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个电子，成键态的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个能带刚好可以容纳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8N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电子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217488" y="3249613"/>
            <a:ext cx="3581400" cy="246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金刚石结构晶体中每个原胞有两个原子，共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个电子。晶体中的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8N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个电子全部填充在成键态的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个能带中形成满带，反键态则是空带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金刚石为绝缘体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311150" y="5772150"/>
            <a:ext cx="37338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Si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Ge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为半导体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14" name="Picture 10" descr="XCH004_0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216275"/>
            <a:ext cx="5334000" cy="29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23850" y="887413"/>
            <a:ext cx="9144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电子的填充举例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build="p" autoUpdateAnimBg="0" advAuto="0"/>
      <p:bldP spid="21509" grpId="0" build="p" autoUpdateAnimBg="0"/>
      <p:bldP spid="21510" grpId="0" build="p" autoUpdateAnimBg="0"/>
      <p:bldP spid="21511" grpId="0" build="p" autoUpdateAnimBg="0"/>
      <p:bldP spid="8" grpId="0" build="p" autoUpdateAnimBg="0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XCH004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2606675"/>
            <a:ext cx="4037013" cy="403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239713" y="877888"/>
            <a:ext cx="8839200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能态密度的实验结果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450850" y="1552575"/>
            <a:ext cx="82423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射线可以将原子内层电子激发，产生空的内层能级，当外层电子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导带中的电子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跃迁填充内层能级时发射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射线光子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412750" y="2620963"/>
            <a:ext cx="4343400" cy="1208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射线将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原子的内层电子激发产生诸如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1s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2s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3p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等空的内层能级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684213" y="4008438"/>
            <a:ext cx="4572000" cy="168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K: 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电子到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1s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能级的跃迁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L</a:t>
            </a:r>
            <a:r>
              <a:rPr lang="en-US" altLang="zh-CN" sz="2200" b="1" baseline="-3000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电子到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2s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能级的跃迁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L</a:t>
            </a:r>
            <a:r>
              <a:rPr lang="en-US" altLang="zh-CN" sz="2200" b="1" baseline="-30000"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电子到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2p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能级的跃迁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—— L</a:t>
            </a:r>
            <a:r>
              <a:rPr lang="en-US" altLang="zh-CN" sz="2200" b="1" baseline="-30000">
                <a:latin typeface="微软雅黑" panose="020B0503020204020204" pitchFamily="34" charset="-122"/>
                <a:ea typeface="微软雅黑" panose="020B0503020204020204" pitchFamily="34" charset="-122"/>
              </a:rPr>
              <a:t>III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电子到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3s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能级的跃迁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99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9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9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99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99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 autoUpdateAnimBg="0" advAuto="0"/>
      <p:bldP spid="39940" grpId="0" build="p" autoUpdateAnimBg="0" advAuto="0"/>
      <p:bldP spid="39941" grpId="0" build="p" autoUpdateAnimBg="0"/>
      <p:bldP spid="39942" grpId="0" build="p" autoUpdateAnimBg="0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XCH004_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2606675"/>
            <a:ext cx="4037013" cy="403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404813" y="1447800"/>
            <a:ext cx="8245475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导带中电子能量从带底能量到最高能量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000" b="1" baseline="-3000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，各种能量的电子均可发生跃迁产生不同能量的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光子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发射出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光子能量形成一个连续能量谱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发射的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光子能量可以通过实验测得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784225" y="3070225"/>
            <a:ext cx="350520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光子发射强度决定于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611188" y="3616325"/>
            <a:ext cx="472440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（能态密度）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（发射几率）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66" name="Rectangle 6"/>
          <p:cNvSpPr>
            <a:spLocks noChangeArrowheads="1"/>
          </p:cNvSpPr>
          <p:nvPr/>
        </p:nvSpPr>
        <p:spPr bwMode="auto">
          <a:xfrm>
            <a:off x="404813" y="4364038"/>
            <a:ext cx="43434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根据不同固体的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光子发射谱可以获知能态密度的信息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39713" y="877888"/>
            <a:ext cx="8839200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能态密度的实验结果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0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0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 autoUpdateAnimBg="0" advAuto="0"/>
      <p:bldP spid="40964" grpId="0" build="p" autoUpdateAnimBg="0"/>
      <p:bldP spid="40965" grpId="0" build="p" autoUpdateAnimBg="0" advAuto="0"/>
      <p:bldP spid="40966" grpId="0" build="p" autoUpdateAnimBg="0" advAuto="0"/>
      <p:bldP spid="7" grpId="0" build="p" autoUpdateAnimBg="0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850900" y="1412875"/>
            <a:ext cx="76962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金属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Mg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Al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和非金属金刚石、硅的实验结果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988" name="Picture 4" descr="XCH004_053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779588"/>
            <a:ext cx="2841625" cy="2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 descr="XCH004_053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1778000"/>
            <a:ext cx="284480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6" descr="XCH004_053_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778000"/>
            <a:ext cx="284480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5" name="Picture 11" descr="XCH004_053_0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50" y="3967163"/>
            <a:ext cx="3590925" cy="276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6" name="Picture 12" descr="XCH004_053_0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3965575"/>
            <a:ext cx="3554413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39713" y="877888"/>
            <a:ext cx="8839200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能态密度的实验结果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 build="p" autoUpdateAnimBg="0" advAuto="0"/>
      <p:bldP spid="8" grpId="0" build="p" autoUpdateAnimBg="0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239713" y="5653088"/>
            <a:ext cx="8763000" cy="83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Mg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Al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和金刚石、硅的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光子发射能量逐渐上升的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反映了电子的能量从带底逐渐增大，其能态密度逐渐增大的规律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012" name="Picture 4" descr="XCH004_053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620838"/>
            <a:ext cx="416083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Picture 9" descr="XCH004_053_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3" y="1620838"/>
            <a:ext cx="411480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39713" y="877888"/>
            <a:ext cx="8839200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能态密度的实验结果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56327" name="矩形 1"/>
          <p:cNvSpPr>
            <a:spLocks noChangeArrowheads="1"/>
          </p:cNvSpPr>
          <p:nvPr/>
        </p:nvSpPr>
        <p:spPr bwMode="auto">
          <a:xfrm>
            <a:off x="239713" y="5121275"/>
            <a:ext cx="1878012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在低能量区域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autoUpdateAnimBg="0"/>
      <p:bldP spid="6" grpId="0" build="p" autoUpdateAnimBg="0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457200" y="1562100"/>
            <a:ext cx="8389938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在高能量的一端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457200" y="1993900"/>
            <a:ext cx="8351838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金属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Mg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Al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光子发射谱陡然下降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反映了导带未被电子填充满，最高能量的电子对应的能态密度最大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036" name="Picture 4" descr="XCH004_053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176713"/>
            <a:ext cx="2841625" cy="2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5" descr="XCH004_053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0" y="4175125"/>
            <a:ext cx="284480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6" descr="XCH004_053_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50" y="4175125"/>
            <a:ext cx="284480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39713" y="877888"/>
            <a:ext cx="8839200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能态密度的实验结果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build="p" autoUpdateAnimBg="0" advAuto="0"/>
      <p:bldP spid="44035" grpId="0" autoUpdateAnimBg="0"/>
      <p:bldP spid="7" grpId="0" build="p" autoUpdateAnimBg="0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457200" y="1700213"/>
            <a:ext cx="8313738" cy="171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金刚石、硅的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光子发射谱逐渐下降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反映了电子填充了导带中所有的状态，即满带。而在满带顶对应的布里渊区附近，电子的能态密度逐渐降为零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060" name="Picture 4" descr="XCH004_053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3482975"/>
            <a:ext cx="4008437" cy="308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7" descr="XCH004_053_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8" y="3462338"/>
            <a:ext cx="411480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57200" y="1562100"/>
            <a:ext cx="8389938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在高能量的一端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39713" y="877888"/>
            <a:ext cx="8839200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能态密度的实验结果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autoUpdateAnimBg="0"/>
      <p:bldP spid="6" grpId="0" build="p" autoUpdateAnimBg="0" advAuto="0"/>
      <p:bldP spid="7" grpId="0" build="p" autoUpdateAnimBg="0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4" name="Group 3"/>
          <p:cNvGrpSpPr>
            <a:grpSpLocks/>
          </p:cNvGrpSpPr>
          <p:nvPr/>
        </p:nvGrpSpPr>
        <p:grpSpPr bwMode="auto">
          <a:xfrm>
            <a:off x="398463" y="1533525"/>
            <a:ext cx="6527800" cy="804863"/>
            <a:chOff x="72" y="754"/>
            <a:chExt cx="4428" cy="547"/>
          </a:xfrm>
        </p:grpSpPr>
        <p:sp>
          <p:nvSpPr>
            <p:cNvPr id="59399" name="Rectangle 4"/>
            <p:cNvSpPr>
              <a:spLocks noChangeArrowheads="1"/>
            </p:cNvSpPr>
            <p:nvPr/>
          </p:nvSpPr>
          <p:spPr bwMode="auto">
            <a:xfrm>
              <a:off x="72" y="805"/>
              <a:ext cx="4428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50000"/>
                </a:spcBef>
                <a:buFontTx/>
                <a:buNone/>
              </a:pPr>
              <a:r>
                <a:rPr kumimoji="1" lang="zh-CN" altLang="en-US" sz="2200">
                  <a:latin typeface="微软雅黑" panose="020B0503020204020204" pitchFamily="34" charset="-122"/>
                </a:rPr>
                <a:t>例</a:t>
              </a:r>
              <a:r>
                <a:rPr kumimoji="1" lang="en-US" altLang="zh-CN" sz="2200">
                  <a:latin typeface="微软雅黑" panose="020B0503020204020204" pitchFamily="34" charset="-122"/>
                </a:rPr>
                <a:t>2</a:t>
              </a:r>
              <a:r>
                <a:rPr kumimoji="1" lang="zh-CN" altLang="en-US" sz="2200">
                  <a:latin typeface="微软雅黑" panose="020B0503020204020204" pitchFamily="34" charset="-122"/>
                </a:rPr>
                <a:t>、若已知             　　　　　　　　，求</a:t>
              </a:r>
              <a:r>
                <a:rPr kumimoji="1" lang="en-US" altLang="zh-CN" sz="2200" i="1">
                  <a:latin typeface="微软雅黑" panose="020B0503020204020204" pitchFamily="34" charset="-122"/>
                </a:rPr>
                <a:t>g</a:t>
              </a:r>
              <a:r>
                <a:rPr kumimoji="1" lang="en-US" altLang="zh-CN" sz="2200">
                  <a:latin typeface="微软雅黑" panose="020B0503020204020204" pitchFamily="34" charset="-122"/>
                </a:rPr>
                <a:t>(</a:t>
              </a:r>
              <a:r>
                <a:rPr kumimoji="1" lang="en-US" altLang="zh-CN" sz="2200" i="1">
                  <a:latin typeface="微软雅黑" panose="020B0503020204020204" pitchFamily="34" charset="-122"/>
                </a:rPr>
                <a:t>E</a:t>
              </a:r>
              <a:r>
                <a:rPr kumimoji="1" lang="en-US" altLang="zh-CN" sz="2200">
                  <a:latin typeface="微软雅黑" panose="020B0503020204020204" pitchFamily="34" charset="-122"/>
                </a:rPr>
                <a:t>)</a:t>
              </a:r>
              <a:r>
                <a:rPr kumimoji="1" lang="zh-CN" altLang="en-US" sz="2200">
                  <a:latin typeface="微软雅黑" panose="020B0503020204020204" pitchFamily="34" charset="-122"/>
                </a:rPr>
                <a:t>。</a:t>
              </a:r>
            </a:p>
          </p:txBody>
        </p:sp>
        <p:graphicFrame>
          <p:nvGraphicFramePr>
            <p:cNvPr id="59400" name="Object 5"/>
            <p:cNvGraphicFramePr>
              <a:graphicFrameLocks noChangeAspect="1"/>
            </p:cNvGraphicFramePr>
            <p:nvPr/>
          </p:nvGraphicFramePr>
          <p:xfrm>
            <a:off x="1310" y="754"/>
            <a:ext cx="2045" cy="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1" name="公式" r:id="rId3" imgW="1854200" imgH="495300" progId="Equation.3">
                    <p:embed/>
                  </p:oleObj>
                </mc:Choice>
                <mc:Fallback>
                  <p:oleObj name="公式" r:id="rId3" imgW="1854200" imgH="4953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0" y="754"/>
                          <a:ext cx="2045" cy="5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9395" name="Text Box 6"/>
          <p:cNvSpPr txBox="1">
            <a:spLocks noChangeArrowheads="1"/>
          </p:cNvSpPr>
          <p:nvPr/>
        </p:nvSpPr>
        <p:spPr bwMode="auto">
          <a:xfrm>
            <a:off x="374650" y="2433638"/>
            <a:ext cx="36576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200">
                <a:latin typeface="微软雅黑" panose="020B0503020204020204" pitchFamily="34" charset="-122"/>
              </a:rPr>
              <a:t>解：等能面方程 ：               </a:t>
            </a:r>
          </a:p>
        </p:txBody>
      </p:sp>
      <p:graphicFrame>
        <p:nvGraphicFramePr>
          <p:cNvPr id="59396" name="Object 7"/>
          <p:cNvGraphicFramePr>
            <a:graphicFrameLocks noChangeAspect="1"/>
          </p:cNvGraphicFramePr>
          <p:nvPr/>
        </p:nvGraphicFramePr>
        <p:xfrm>
          <a:off x="3076575" y="2370138"/>
          <a:ext cx="191135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2" name="公式" r:id="rId5" imgW="787400" imgH="228600" progId="Equation.3">
                  <p:embed/>
                </p:oleObj>
              </mc:Choice>
              <mc:Fallback>
                <p:oleObj name="公式" r:id="rId5" imgW="7874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575" y="2370138"/>
                        <a:ext cx="191135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7" name="Object 8"/>
          <p:cNvGraphicFramePr>
            <a:graphicFrameLocks noChangeAspect="1"/>
          </p:cNvGraphicFramePr>
          <p:nvPr/>
        </p:nvGraphicFramePr>
        <p:xfrm>
          <a:off x="863600" y="3022600"/>
          <a:ext cx="5653088" cy="282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3" name="公式" r:id="rId7" imgW="3098800" imgH="1549400" progId="Equation.3">
                  <p:embed/>
                </p:oleObj>
              </mc:Choice>
              <mc:Fallback>
                <p:oleObj name="公式" r:id="rId7" imgW="3098800" imgH="1549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3022600"/>
                        <a:ext cx="5653088" cy="282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3"/>
          <p:cNvGraphicFramePr>
            <a:graphicFrameLocks noChangeAspect="1"/>
          </p:cNvGraphicFramePr>
          <p:nvPr/>
        </p:nvGraphicFramePr>
        <p:xfrm>
          <a:off x="323850" y="1373188"/>
          <a:ext cx="2833688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6" name="Equation" r:id="rId3" imgW="1752600" imgH="469900" progId="Equation.DSMT4">
                  <p:embed/>
                </p:oleObj>
              </mc:Choice>
              <mc:Fallback>
                <p:oleObj name="Equation" r:id="rId3" imgW="1752600" imgH="4699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373188"/>
                        <a:ext cx="2833688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19" name="Text Box 4"/>
          <p:cNvSpPr txBox="1">
            <a:spLocks noChangeArrowheads="1"/>
          </p:cNvSpPr>
          <p:nvPr/>
        </p:nvSpPr>
        <p:spPr bwMode="auto">
          <a:xfrm>
            <a:off x="323850" y="2293938"/>
            <a:ext cx="44005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能量为</a:t>
            </a:r>
            <a:r>
              <a:rPr kumimoji="1" lang="en-US" altLang="zh-CN" sz="2000">
                <a:latin typeface="微软雅黑" panose="020B0503020204020204" pitchFamily="34" charset="-122"/>
              </a:rPr>
              <a:t>E</a:t>
            </a:r>
            <a:r>
              <a:rPr kumimoji="1" lang="zh-CN" altLang="en-US" sz="2000">
                <a:latin typeface="微软雅黑" panose="020B0503020204020204" pitchFamily="34" charset="-122"/>
              </a:rPr>
              <a:t>的等能面内的状态数记作</a:t>
            </a:r>
            <a:r>
              <a:rPr kumimoji="1" lang="en-US" altLang="zh-CN" sz="2000">
                <a:latin typeface="微软雅黑" panose="020B0503020204020204" pitchFamily="34" charset="-122"/>
              </a:rPr>
              <a:t>Z</a:t>
            </a:r>
            <a:r>
              <a:rPr kumimoji="1" lang="zh-CN" altLang="en-US" sz="2000">
                <a:latin typeface="微软雅黑" panose="020B0503020204020204" pitchFamily="34" charset="-122"/>
              </a:rPr>
              <a:t>：</a:t>
            </a:r>
          </a:p>
        </p:txBody>
      </p:sp>
      <p:graphicFrame>
        <p:nvGraphicFramePr>
          <p:cNvPr id="60420" name="Object 5"/>
          <p:cNvGraphicFramePr>
            <a:graphicFrameLocks noChangeAspect="1"/>
          </p:cNvGraphicFramePr>
          <p:nvPr/>
        </p:nvGraphicFramePr>
        <p:xfrm>
          <a:off x="468313" y="2738438"/>
          <a:ext cx="4814887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7" name="Equation" r:id="rId5" imgW="2908300" imgH="533400" progId="Equation.3">
                  <p:embed/>
                </p:oleObj>
              </mc:Choice>
              <mc:Fallback>
                <p:oleObj name="Equation" r:id="rId5" imgW="2908300" imgH="533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738438"/>
                        <a:ext cx="4814887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1" name="Object 6"/>
          <p:cNvGraphicFramePr>
            <a:graphicFrameLocks noChangeAspect="1"/>
          </p:cNvGraphicFramePr>
          <p:nvPr/>
        </p:nvGraphicFramePr>
        <p:xfrm>
          <a:off x="468313" y="3810000"/>
          <a:ext cx="4627562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8" name="Equation" r:id="rId7" imgW="2794000" imgH="482600" progId="Equation.3">
                  <p:embed/>
                </p:oleObj>
              </mc:Choice>
              <mc:Fallback>
                <p:oleObj name="Equation" r:id="rId7" imgW="2794000" imgH="482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810000"/>
                        <a:ext cx="4627562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 bwMode="auto">
          <a:xfrm>
            <a:off x="239713" y="1125538"/>
            <a:ext cx="8664575" cy="5472112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graphicFrame>
        <p:nvGraphicFramePr>
          <p:cNvPr id="60423" name="Object 3"/>
          <p:cNvGraphicFramePr>
            <a:graphicFrameLocks noChangeAspect="1"/>
          </p:cNvGraphicFramePr>
          <p:nvPr/>
        </p:nvGraphicFramePr>
        <p:xfrm>
          <a:off x="461963" y="4608513"/>
          <a:ext cx="330041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9" name="Equation" r:id="rId9" imgW="1993900" imgH="520700" progId="Equation.3">
                  <p:embed/>
                </p:oleObj>
              </mc:Choice>
              <mc:Fallback>
                <p:oleObj name="Equation" r:id="rId9" imgW="1993900" imgH="520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3" y="4608513"/>
                        <a:ext cx="3300412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4" name="Object 4"/>
          <p:cNvGraphicFramePr>
            <a:graphicFrameLocks noChangeAspect="1"/>
          </p:cNvGraphicFramePr>
          <p:nvPr/>
        </p:nvGraphicFramePr>
        <p:xfrm>
          <a:off x="468313" y="5470525"/>
          <a:ext cx="393382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0" name="Equation" r:id="rId11" imgW="2374900" imgH="520700" progId="Equation.3">
                  <p:embed/>
                </p:oleObj>
              </mc:Choice>
              <mc:Fallback>
                <p:oleObj name="Equation" r:id="rId11" imgW="2374900" imgH="520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470525"/>
                        <a:ext cx="393382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751388" y="5108575"/>
            <a:ext cx="4119562" cy="12001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  <a:defRPr/>
            </a:pPr>
            <a:r>
              <a:rPr kumimoji="1" lang="zh-CN" altLang="en-US" sz="1800" dirty="0" smtClean="0">
                <a:latin typeface="微软雅黑" panose="020B0503020204020204" pitchFamily="34" charset="-122"/>
              </a:rPr>
              <a:t>引申情况</a:t>
            </a:r>
            <a:r>
              <a:rPr kumimoji="1" lang="zh-CN" altLang="en-US" sz="1800" dirty="0" smtClean="0">
                <a:latin typeface="微软雅黑" panose="020B0503020204020204" pitchFamily="34" charset="-122"/>
                <a:sym typeface="Wingdings" panose="05000000000000000000" pitchFamily="2" charset="2"/>
              </a:rPr>
              <a:t>：</a:t>
            </a:r>
            <a:endParaRPr kumimoji="1" lang="en-US" altLang="zh-CN" sz="1800" dirty="0" smtClean="0">
              <a:latin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spcBef>
                <a:spcPct val="50000"/>
              </a:spcBef>
              <a:buFontTx/>
              <a:buNone/>
              <a:defRPr/>
            </a:pPr>
            <a:r>
              <a:rPr kumimoji="1" lang="zh-CN" altLang="en-US" sz="1800" dirty="0" smtClean="0">
                <a:latin typeface="微软雅黑" panose="020B0503020204020204" pitchFamily="34" charset="-122"/>
              </a:rPr>
              <a:t>当</a:t>
            </a:r>
            <a:r>
              <a:rPr kumimoji="1" lang="en-US" altLang="zh-CN" sz="1800" dirty="0" smtClean="0">
                <a:latin typeface="微软雅黑" panose="020B0503020204020204" pitchFamily="34" charset="-122"/>
              </a:rPr>
              <a:t>m</a:t>
            </a:r>
            <a:r>
              <a:rPr kumimoji="1" lang="en-US" altLang="zh-CN" sz="1800" baseline="-25000" dirty="0" smtClean="0">
                <a:latin typeface="微软雅黑" panose="020B0503020204020204" pitchFamily="34" charset="-122"/>
              </a:rPr>
              <a:t>1</a:t>
            </a:r>
            <a:r>
              <a:rPr kumimoji="1" lang="en-US" altLang="zh-CN" sz="1800" dirty="0" smtClean="0">
                <a:latin typeface="微软雅黑" panose="020B0503020204020204" pitchFamily="34" charset="-122"/>
              </a:rPr>
              <a:t>=m</a:t>
            </a:r>
            <a:r>
              <a:rPr kumimoji="1" lang="en-US" altLang="zh-CN" sz="1800" baseline="-25000" dirty="0" smtClean="0">
                <a:latin typeface="微软雅黑" panose="020B0503020204020204" pitchFamily="34" charset="-122"/>
              </a:rPr>
              <a:t>2</a:t>
            </a:r>
            <a:r>
              <a:rPr kumimoji="1" lang="en-US" altLang="zh-CN" sz="1800" dirty="0" smtClean="0">
                <a:latin typeface="微软雅黑" panose="020B0503020204020204" pitchFamily="34" charset="-122"/>
              </a:rPr>
              <a:t>=m</a:t>
            </a:r>
            <a:r>
              <a:rPr kumimoji="1" lang="en-US" altLang="zh-CN" sz="1800" baseline="-25000" dirty="0" smtClean="0">
                <a:latin typeface="微软雅黑" panose="020B0503020204020204" pitchFamily="34" charset="-122"/>
              </a:rPr>
              <a:t>3</a:t>
            </a:r>
            <a:r>
              <a:rPr kumimoji="1" lang="zh-CN" altLang="en-US" sz="1800" dirty="0" smtClean="0">
                <a:latin typeface="微软雅黑" panose="020B0503020204020204" pitchFamily="34" charset="-122"/>
              </a:rPr>
              <a:t>时，等能面为球面；</a:t>
            </a:r>
          </a:p>
          <a:p>
            <a:pPr>
              <a:spcBef>
                <a:spcPct val="50000"/>
              </a:spcBef>
              <a:buFontTx/>
              <a:buNone/>
              <a:defRPr/>
            </a:pPr>
            <a:r>
              <a:rPr kumimoji="1" lang="zh-CN" altLang="en-US" sz="1800" dirty="0" smtClean="0">
                <a:latin typeface="微软雅黑" panose="020B0503020204020204" pitchFamily="34" charset="-122"/>
              </a:rPr>
              <a:t>当</a:t>
            </a:r>
            <a:r>
              <a:rPr kumimoji="1" lang="en-US" altLang="zh-CN" sz="1800" dirty="0" smtClean="0">
                <a:latin typeface="微软雅黑" panose="020B0503020204020204" pitchFamily="34" charset="-122"/>
              </a:rPr>
              <a:t>m</a:t>
            </a:r>
            <a:r>
              <a:rPr kumimoji="1" lang="en-US" altLang="zh-CN" sz="1800" baseline="-25000" dirty="0" smtClean="0">
                <a:latin typeface="微软雅黑" panose="020B0503020204020204" pitchFamily="34" charset="-122"/>
              </a:rPr>
              <a:t>1</a:t>
            </a:r>
            <a:r>
              <a:rPr kumimoji="1" lang="en-US" altLang="zh-CN" sz="1800" dirty="0" smtClean="0">
                <a:latin typeface="微软雅黑" panose="020B0503020204020204" pitchFamily="34" charset="-122"/>
              </a:rPr>
              <a:t>=m</a:t>
            </a:r>
            <a:r>
              <a:rPr kumimoji="1" lang="en-US" altLang="zh-CN" sz="1800" baseline="-25000" dirty="0" smtClean="0">
                <a:latin typeface="微软雅黑" panose="020B0503020204020204" pitchFamily="34" charset="-122"/>
              </a:rPr>
              <a:t>2</a:t>
            </a:r>
            <a:r>
              <a:rPr kumimoji="1" lang="en-US" altLang="zh-CN" sz="1800" dirty="0" smtClean="0">
                <a:latin typeface="微软雅黑" panose="020B0503020204020204" pitchFamily="34" charset="-122"/>
              </a:rPr>
              <a:t>≠m</a:t>
            </a:r>
            <a:r>
              <a:rPr kumimoji="1" lang="en-US" altLang="zh-CN" sz="1800" baseline="-25000" dirty="0" smtClean="0">
                <a:latin typeface="微软雅黑" panose="020B0503020204020204" pitchFamily="34" charset="-122"/>
              </a:rPr>
              <a:t>3</a:t>
            </a:r>
            <a:r>
              <a:rPr kumimoji="1" lang="zh-CN" altLang="en-US" sz="1800" dirty="0" smtClean="0">
                <a:latin typeface="微软雅黑" panose="020B0503020204020204" pitchFamily="34" charset="-122"/>
              </a:rPr>
              <a:t>时，等能面为椭球面。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330200" y="1446213"/>
            <a:ext cx="78422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空间，根据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E(k)=Constant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构成的面为等能面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2668588" y="2676525"/>
          <a:ext cx="1065212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8" r:id="rId3" imgW="342910" imgH="343002" progId="Equation.3">
                  <p:embed/>
                </p:oleObj>
              </mc:Choice>
              <mc:Fallback>
                <p:oleObj r:id="rId3" imgW="342910" imgH="34300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588" y="2676525"/>
                        <a:ext cx="1065212" cy="106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503238" y="4322763"/>
          <a:ext cx="3003550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r:id="rId5" imgW="1104795" imgH="343002" progId="Equation.3">
                  <p:embed/>
                </p:oleObj>
              </mc:Choice>
              <mc:Fallback>
                <p:oleObj r:id="rId5" imgW="1104795" imgH="34300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4322763"/>
                        <a:ext cx="3003550" cy="1065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330200" y="1925638"/>
            <a:ext cx="80581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E+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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围成的体积为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，状态在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k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空间是均匀分布的</a:t>
            </a: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303213" y="3916363"/>
            <a:ext cx="41148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E~E+</a:t>
            </a: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之间的能态数目</a:t>
            </a:r>
          </a:p>
        </p:txBody>
      </p:sp>
      <p:sp>
        <p:nvSpPr>
          <p:cNvPr id="4107" name="Rectangle 11"/>
          <p:cNvSpPr>
            <a:spLocks noChangeArrowheads="1"/>
          </p:cNvSpPr>
          <p:nvPr/>
        </p:nvSpPr>
        <p:spPr bwMode="auto">
          <a:xfrm>
            <a:off x="766763" y="2794000"/>
            <a:ext cx="1908175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动量标度下的状态密度</a:t>
            </a:r>
          </a:p>
        </p:txBody>
      </p:sp>
      <p:pic>
        <p:nvPicPr>
          <p:cNvPr id="4110" name="Picture 14" descr="XCH004_03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14600"/>
            <a:ext cx="38862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50825" y="842963"/>
            <a:ext cx="350520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6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6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能态密度函数</a:t>
            </a:r>
            <a:r>
              <a:rPr lang="zh-CN" altLang="en-US" sz="26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4587" name="Text Box 25"/>
          <p:cNvSpPr txBox="1">
            <a:spLocks noChangeArrowheads="1"/>
          </p:cNvSpPr>
          <p:nvPr/>
        </p:nvSpPr>
        <p:spPr bwMode="auto">
          <a:xfrm>
            <a:off x="330200" y="5491163"/>
            <a:ext cx="4356100" cy="86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000">
                <a:latin typeface="微软雅黑" panose="020B0503020204020204" pitchFamily="34" charset="-122"/>
              </a:rPr>
              <a:t>(1)dk</a:t>
            </a:r>
            <a:r>
              <a:rPr kumimoji="1" lang="zh-CN" altLang="en-US" sz="2000">
                <a:latin typeface="微软雅黑" panose="020B0503020204020204" pitchFamily="34" charset="-122"/>
              </a:rPr>
              <a:t>表示两等能面之间的垂直距离</a:t>
            </a:r>
            <a:r>
              <a:rPr kumimoji="1" lang="en-US" altLang="zh-CN" sz="2000">
                <a:latin typeface="微软雅黑" panose="020B0503020204020204" pitchFamily="34" charset="-122"/>
              </a:rPr>
              <a:t>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000">
                <a:latin typeface="微软雅黑" panose="020B0503020204020204" pitchFamily="34" charset="-122"/>
              </a:rPr>
              <a:t>(2)ds</a:t>
            </a:r>
            <a:r>
              <a:rPr kumimoji="1" lang="zh-CN" altLang="en-US" sz="2000">
                <a:latin typeface="微软雅黑" panose="020B0503020204020204" pitchFamily="34" charset="-122"/>
              </a:rPr>
              <a:t>表示面积元。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build="p" autoUpdateAnimBg="0" advAuto="0"/>
      <p:bldP spid="4102" grpId="0" build="p" autoUpdateAnimBg="0"/>
      <p:bldP spid="4104" grpId="0" build="p" autoUpdateAnimBg="0"/>
      <p:bldP spid="4107" grpId="0" build="p" autoUpdateAnimBg="0"/>
      <p:bldP spid="14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412750" y="1219200"/>
            <a:ext cx="873125" cy="6826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例</a:t>
            </a:r>
            <a:r>
              <a:rPr lang="en-US" altLang="zh-CN" dirty="0" smtClean="0"/>
              <a:t>3</a:t>
            </a:r>
            <a:endParaRPr lang="zh-CN" altLang="en-US" dirty="0" smtClean="0"/>
          </a:p>
        </p:txBody>
      </p:sp>
      <p:graphicFrame>
        <p:nvGraphicFramePr>
          <p:cNvPr id="61443" name="Object 8"/>
          <p:cNvGraphicFramePr>
            <a:graphicFrameLocks noChangeAspect="1"/>
          </p:cNvGraphicFramePr>
          <p:nvPr/>
        </p:nvGraphicFramePr>
        <p:xfrm>
          <a:off x="1312863" y="2493963"/>
          <a:ext cx="7470775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0" name="Equation" r:id="rId3" imgW="2514466" imgH="121909" progId="Equation.DSMT4">
                  <p:embed/>
                </p:oleObj>
              </mc:Choice>
              <mc:Fallback>
                <p:oleObj name="Equation" r:id="rId3" imgW="2514466" imgH="121909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2493963"/>
                        <a:ext cx="7470775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cmpd="dbl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4" name="对象 8"/>
          <p:cNvGraphicFramePr>
            <a:graphicFrameLocks noChangeAspect="1"/>
          </p:cNvGraphicFramePr>
          <p:nvPr/>
        </p:nvGraphicFramePr>
        <p:xfrm>
          <a:off x="1312863" y="3460750"/>
          <a:ext cx="3833812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1" name="Equation" r:id="rId5" imgW="1511300" imgH="241300" progId="Equation.DSMT4">
                  <p:embed/>
                </p:oleObj>
              </mc:Choice>
              <mc:Fallback>
                <p:oleObj name="Equation" r:id="rId5" imgW="1511300" imgH="2413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3460750"/>
                        <a:ext cx="3833812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5" name="Object 10"/>
          <p:cNvGraphicFramePr>
            <a:graphicFrameLocks noChangeAspect="1"/>
          </p:cNvGraphicFramePr>
          <p:nvPr/>
        </p:nvGraphicFramePr>
        <p:xfrm>
          <a:off x="1285875" y="4257675"/>
          <a:ext cx="7205663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2" name="Equation" r:id="rId7" imgW="3149600" imgH="457200" progId="Equation.DSMT4">
                  <p:embed/>
                </p:oleObj>
              </mc:Choice>
              <mc:Fallback>
                <p:oleObj name="Equation" r:id="rId7" imgW="3149600" imgH="457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4257675"/>
                        <a:ext cx="7205663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285875" y="5229225"/>
          <a:ext cx="7651750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3" name="Equation" r:id="rId9" imgW="3441700" imgH="469900" progId="Equation.DSMT4">
                  <p:embed/>
                </p:oleObj>
              </mc:Choice>
              <mc:Fallback>
                <p:oleObj name="Equation" r:id="rId9" imgW="3441700" imgH="4699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5229225"/>
                        <a:ext cx="7651750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7" name="文本框 3"/>
          <p:cNvSpPr txBox="1">
            <a:spLocks noChangeArrowheads="1"/>
          </p:cNvSpPr>
          <p:nvPr/>
        </p:nvSpPr>
        <p:spPr bwMode="auto">
          <a:xfrm>
            <a:off x="366713" y="2487613"/>
            <a:ext cx="936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239713" y="1125538"/>
            <a:ext cx="8664575" cy="5472112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pic>
        <p:nvPicPr>
          <p:cNvPr id="61449" name="图片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"/>
          <a:stretch>
            <a:fillRect/>
          </a:stretch>
        </p:blipFill>
        <p:spPr bwMode="auto">
          <a:xfrm>
            <a:off x="1312863" y="1163638"/>
            <a:ext cx="77978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xfrm>
            <a:off x="611188" y="981075"/>
            <a:ext cx="8197850" cy="42227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</a:rPr>
              <a:t>练习</a:t>
            </a:r>
            <a:r>
              <a:rPr lang="en-US" altLang="zh-CN" sz="2400" dirty="0">
                <a:latin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</a:rPr>
              <a:t>：一维紧束缚近似的电子费米能级</a:t>
            </a:r>
            <a:r>
              <a:rPr lang="en-US" altLang="zh-CN" sz="2400" i="1" dirty="0">
                <a:latin typeface="微软雅黑" panose="020B0503020204020204" pitchFamily="34" charset="-122"/>
              </a:rPr>
              <a:t>E</a:t>
            </a:r>
            <a:r>
              <a:rPr lang="en-US" altLang="zh-CN" sz="2400" i="1" baseline="-25000" dirty="0">
                <a:latin typeface="微软雅黑" panose="020B0503020204020204" pitchFamily="34" charset="-122"/>
              </a:rPr>
              <a:t>F</a:t>
            </a:r>
            <a:endParaRPr lang="zh-CN" altLang="en-US" sz="2400" dirty="0">
              <a:latin typeface="微软雅黑" panose="020B0503020204020204" pitchFamily="34" charset="-122"/>
            </a:endParaRPr>
          </a:p>
        </p:txBody>
      </p:sp>
      <p:sp>
        <p:nvSpPr>
          <p:cNvPr id="7" name="文本框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1520" y="1772821"/>
            <a:ext cx="8640960" cy="1015663"/>
          </a:xfrm>
          <a:prstGeom prst="rect">
            <a:avLst/>
          </a:prstGeom>
          <a:blipFill rotWithShape="0">
            <a:blip r:embed="rId3"/>
            <a:stretch>
              <a:fillRect l="-776" t="-4790" r="-494" b="-13174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 b="1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</a:p>
        </p:txBody>
      </p:sp>
      <p:graphicFrame>
        <p:nvGraphicFramePr>
          <p:cNvPr id="62468" name="Object 8"/>
          <p:cNvGraphicFramePr>
            <a:graphicFrameLocks noChangeAspect="1"/>
          </p:cNvGraphicFramePr>
          <p:nvPr/>
        </p:nvGraphicFramePr>
        <p:xfrm>
          <a:off x="755650" y="3103563"/>
          <a:ext cx="3548063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1" name="Equation" r:id="rId4" imgW="1531745" imgH="99185" progId="Equation.DSMT4">
                  <p:embed/>
                </p:oleObj>
              </mc:Choice>
              <mc:Fallback>
                <p:oleObj name="Equation" r:id="rId4" imgW="1531745" imgH="9918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103563"/>
                        <a:ext cx="3548063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0"/>
          <p:cNvGraphicFramePr>
            <a:graphicFrameLocks noChangeAspect="1"/>
          </p:cNvGraphicFramePr>
          <p:nvPr/>
        </p:nvGraphicFramePr>
        <p:xfrm>
          <a:off x="755650" y="3933825"/>
          <a:ext cx="4608513" cy="182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2" name="Equation" r:id="rId6" imgW="2438400" imgH="965200" progId="Equation.DSMT4">
                  <p:embed/>
                </p:oleObj>
              </mc:Choice>
              <mc:Fallback>
                <p:oleObj name="Equation" r:id="rId6" imgW="2438400" imgH="965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933825"/>
                        <a:ext cx="4608513" cy="182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 bwMode="auto">
          <a:xfrm>
            <a:off x="239713" y="1516063"/>
            <a:ext cx="8664575" cy="5081587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403350" y="2886075"/>
          <a:ext cx="19621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2" name="Equation" r:id="rId3" imgW="1054100" imgH="330200" progId="Equation.DSMT4">
                  <p:embed/>
                </p:oleObj>
              </mc:Choice>
              <mc:Fallback>
                <p:oleObj name="Equation" r:id="rId3" imgW="1054100" imgH="330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886075"/>
                        <a:ext cx="19621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1322388" y="2189163"/>
            <a:ext cx="6438900" cy="517525"/>
            <a:chOff x="1322602" y="1331372"/>
            <a:chExt cx="5430433" cy="437499"/>
          </a:xfrm>
        </p:grpSpPr>
        <p:sp>
          <p:nvSpPr>
            <p:cNvPr id="6" name="矩形 5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492609" y="1354731"/>
              <a:ext cx="2260426" cy="369332"/>
            </a:xfrm>
            <a:prstGeom prst="rect">
              <a:avLst/>
            </a:prstGeom>
            <a:blipFill rotWithShape="0">
              <a:blip r:embed="rId5"/>
              <a:stretch>
                <a:fillRect b="-14754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  <a:ea typeface="+mn-ea"/>
                </a:rPr>
                <a:t> </a:t>
              </a:r>
            </a:p>
          </p:txBody>
        </p:sp>
        <p:graphicFrame>
          <p:nvGraphicFramePr>
            <p:cNvPr id="63510" name="Object 8"/>
            <p:cNvGraphicFramePr>
              <a:graphicFrameLocks noChangeAspect="1"/>
            </p:cNvGraphicFramePr>
            <p:nvPr/>
          </p:nvGraphicFramePr>
          <p:xfrm>
            <a:off x="1322602" y="1331372"/>
            <a:ext cx="2880319" cy="437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13" name="Equation" r:id="rId6" imgW="1531745" imgH="99185" progId="Equation.DSMT4">
                    <p:embed/>
                  </p:oleObj>
                </mc:Choice>
                <mc:Fallback>
                  <p:oleObj name="Equation" r:id="rId6" imgW="1531745" imgH="99185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2602" y="1331372"/>
                          <a:ext cx="2880319" cy="437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 cmpd="dbl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右箭头 12"/>
            <p:cNvSpPr/>
            <p:nvPr/>
          </p:nvSpPr>
          <p:spPr bwMode="auto">
            <a:xfrm>
              <a:off x="4203838" y="1423971"/>
              <a:ext cx="330699" cy="256327"/>
            </a:xfrm>
            <a:prstGeom prst="rightArrow">
              <a:avLst/>
            </a:prstGeom>
            <a:solidFill>
              <a:srgbClr val="0000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  <a:alpha val="50000"/>
                </a:scheme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3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800" b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3492" name="文本框 13"/>
          <p:cNvSpPr txBox="1">
            <a:spLocks noChangeArrowheads="1"/>
          </p:cNvSpPr>
          <p:nvPr/>
        </p:nvSpPr>
        <p:spPr bwMode="auto">
          <a:xfrm>
            <a:off x="323850" y="2189163"/>
            <a:ext cx="996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</a:rPr>
              <a:t>解：</a:t>
            </a:r>
          </a:p>
        </p:txBody>
      </p: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3382963" y="2836863"/>
            <a:ext cx="4532312" cy="804862"/>
            <a:chOff x="3383141" y="1904626"/>
            <a:chExt cx="3822713" cy="679450"/>
          </a:xfrm>
        </p:grpSpPr>
        <p:graphicFrame>
          <p:nvGraphicFramePr>
            <p:cNvPr id="63507" name="对象 6"/>
            <p:cNvGraphicFramePr>
              <a:graphicFrameLocks noChangeAspect="1"/>
            </p:cNvGraphicFramePr>
            <p:nvPr/>
          </p:nvGraphicFramePr>
          <p:xfrm>
            <a:off x="3854641" y="1904626"/>
            <a:ext cx="3351213" cy="679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14" name="Equation" r:id="rId8" imgW="2133600" imgH="431800" progId="Equation.DSMT4">
                    <p:embed/>
                  </p:oleObj>
                </mc:Choice>
                <mc:Fallback>
                  <p:oleObj name="Equation" r:id="rId8" imgW="2133600" imgH="431800" progId="Equation.DSMT4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4641" y="1904626"/>
                          <a:ext cx="3351213" cy="679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右箭头 14"/>
            <p:cNvSpPr/>
            <p:nvPr/>
          </p:nvSpPr>
          <p:spPr bwMode="auto">
            <a:xfrm>
              <a:off x="3383141" y="2085544"/>
              <a:ext cx="330721" cy="255967"/>
            </a:xfrm>
            <a:prstGeom prst="rightArrow">
              <a:avLst/>
            </a:prstGeom>
            <a:solidFill>
              <a:srgbClr val="0000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  <a:alpha val="50000"/>
                </a:scheme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3382963" y="3760788"/>
            <a:ext cx="3686175" cy="747712"/>
            <a:chOff x="3383140" y="2542218"/>
            <a:chExt cx="3109141" cy="630030"/>
          </a:xfrm>
        </p:grpSpPr>
        <p:graphicFrame>
          <p:nvGraphicFramePr>
            <p:cNvPr id="63503" name="对象 7"/>
            <p:cNvGraphicFramePr>
              <a:graphicFrameLocks noChangeAspect="1"/>
            </p:cNvGraphicFramePr>
            <p:nvPr/>
          </p:nvGraphicFramePr>
          <p:xfrm>
            <a:off x="3854640" y="2542218"/>
            <a:ext cx="1217612" cy="620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15" name="Equation" r:id="rId10" imgW="774364" imgH="393529" progId="Equation.DSMT4">
                    <p:embed/>
                  </p:oleObj>
                </mc:Choice>
                <mc:Fallback>
                  <p:oleObj name="Equation" r:id="rId10" imgW="774364" imgH="393529" progId="Equation.DSMT4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4640" y="2542218"/>
                          <a:ext cx="1217612" cy="620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04" name="对象 8"/>
            <p:cNvGraphicFramePr>
              <a:graphicFrameLocks noChangeAspect="1"/>
            </p:cNvGraphicFramePr>
            <p:nvPr/>
          </p:nvGraphicFramePr>
          <p:xfrm>
            <a:off x="5652493" y="2551535"/>
            <a:ext cx="839788" cy="620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16" name="Equation" r:id="rId12" imgW="533169" imgH="393529" progId="Equation.DSMT4">
                    <p:embed/>
                  </p:oleObj>
                </mc:Choice>
                <mc:Fallback>
                  <p:oleObj name="Equation" r:id="rId12" imgW="533169" imgH="393529" progId="Equation.DSMT4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52493" y="2551535"/>
                          <a:ext cx="839788" cy="620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右箭头 15"/>
            <p:cNvSpPr/>
            <p:nvPr/>
          </p:nvSpPr>
          <p:spPr bwMode="auto">
            <a:xfrm>
              <a:off x="3383140" y="2724138"/>
              <a:ext cx="332070" cy="255490"/>
            </a:xfrm>
            <a:prstGeom prst="rightArrow">
              <a:avLst/>
            </a:prstGeom>
            <a:solidFill>
              <a:srgbClr val="0000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  <a:alpha val="50000"/>
                </a:scheme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7" name="右箭头 16"/>
            <p:cNvSpPr/>
            <p:nvPr/>
          </p:nvSpPr>
          <p:spPr bwMode="auto">
            <a:xfrm>
              <a:off x="5279154" y="2724138"/>
              <a:ext cx="332070" cy="255490"/>
            </a:xfrm>
            <a:prstGeom prst="rightArrow">
              <a:avLst/>
            </a:prstGeom>
            <a:solidFill>
              <a:srgbClr val="0000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tx1">
                  <a:gamma/>
                  <a:shade val="60000"/>
                  <a:invGamma/>
                  <a:alpha val="50000"/>
                </a:scheme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zh-CN" altLang="en-US"/>
            </a:p>
          </p:txBody>
        </p:sp>
      </p:grp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2066925" y="4738688"/>
            <a:ext cx="6319838" cy="1765300"/>
            <a:chOff x="2066249" y="3552222"/>
            <a:chExt cx="5331849" cy="1489422"/>
          </a:xfrm>
        </p:grpSpPr>
        <p:graphicFrame>
          <p:nvGraphicFramePr>
            <p:cNvPr id="63498" name="Object 8"/>
            <p:cNvGraphicFramePr>
              <a:graphicFrameLocks noChangeAspect="1"/>
            </p:cNvGraphicFramePr>
            <p:nvPr/>
          </p:nvGraphicFramePr>
          <p:xfrm>
            <a:off x="2411760" y="3552222"/>
            <a:ext cx="4549775" cy="414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17" name="Equation" r:id="rId14" imgW="2514466" imgH="76155" progId="Equation.DSMT4">
                    <p:embed/>
                  </p:oleObj>
                </mc:Choice>
                <mc:Fallback>
                  <p:oleObj name="Equation" r:id="rId14" imgW="2514466" imgH="76155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1760" y="3552222"/>
                          <a:ext cx="4549775" cy="414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 cmpd="dbl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3499" name="组合 22"/>
            <p:cNvGrpSpPr>
              <a:grpSpLocks/>
            </p:cNvGrpSpPr>
            <p:nvPr/>
          </p:nvGrpSpPr>
          <p:grpSpPr bwMode="auto">
            <a:xfrm>
              <a:off x="2066249" y="3589276"/>
              <a:ext cx="5331849" cy="1452368"/>
              <a:chOff x="2066249" y="3589276"/>
              <a:chExt cx="5331849" cy="1452368"/>
            </a:xfrm>
          </p:grpSpPr>
          <p:graphicFrame>
            <p:nvGraphicFramePr>
              <p:cNvPr id="63500" name="Object 10"/>
              <p:cNvGraphicFramePr>
                <a:graphicFrameLocks noChangeAspect="1"/>
              </p:cNvGraphicFramePr>
              <p:nvPr/>
            </p:nvGraphicFramePr>
            <p:xfrm>
              <a:off x="2411760" y="4146294"/>
              <a:ext cx="4986338" cy="895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518" name="Equation" r:id="rId16" imgW="3251200" imgH="584200" progId="Equation.DSMT4">
                      <p:embed/>
                    </p:oleObj>
                  </mc:Choice>
                  <mc:Fallback>
                    <p:oleObj name="Equation" r:id="rId16" imgW="3251200" imgH="584200" progId="Equation.DSMT4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11760" y="4146294"/>
                            <a:ext cx="4986338" cy="8953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54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" name="右箭头 17"/>
              <p:cNvSpPr/>
              <p:nvPr/>
            </p:nvSpPr>
            <p:spPr bwMode="auto">
              <a:xfrm>
                <a:off x="2066249" y="3589726"/>
                <a:ext cx="330813" cy="255827"/>
              </a:xfrm>
              <a:prstGeom prst="rightArrow">
                <a:avLst/>
              </a:prstGeom>
              <a:solidFill>
                <a:srgbClr val="0000C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  <a:alpha val="50000"/>
                  </a:schemeClr>
                </a:outerShdw>
              </a:effectLst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9" name="右箭头 18"/>
              <p:cNvSpPr/>
              <p:nvPr/>
            </p:nvSpPr>
            <p:spPr bwMode="auto">
              <a:xfrm>
                <a:off x="2066249" y="4315685"/>
                <a:ext cx="330813" cy="257166"/>
              </a:xfrm>
              <a:prstGeom prst="rightArrow">
                <a:avLst/>
              </a:prstGeom>
              <a:solidFill>
                <a:srgbClr val="0000C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dist="17961" dir="2700000" algn="ctr" rotWithShape="0">
                  <a:schemeClr val="tx1">
                    <a:gamma/>
                    <a:shade val="60000"/>
                    <a:invGamma/>
                    <a:alpha val="50000"/>
                  </a:schemeClr>
                </a:outerShdw>
              </a:effectLst>
            </p:spPr>
            <p:txBody>
              <a:bodyPr/>
              <a:lstStyle/>
              <a:p>
                <a:pPr eaLnBrk="1" hangingPunct="1">
                  <a:defRPr/>
                </a:pPr>
                <a:endParaRPr lang="zh-CN" altLang="en-US"/>
              </a:p>
            </p:txBody>
          </p:sp>
        </p:grpSp>
      </p:grpSp>
      <p:sp>
        <p:nvSpPr>
          <p:cNvPr id="25" name="矩形 24"/>
          <p:cNvSpPr/>
          <p:nvPr/>
        </p:nvSpPr>
        <p:spPr bwMode="auto">
          <a:xfrm>
            <a:off x="239713" y="949325"/>
            <a:ext cx="8664575" cy="564832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pic>
        <p:nvPicPr>
          <p:cNvPr id="63497" name="图片 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2"/>
          <a:stretch>
            <a:fillRect/>
          </a:stretch>
        </p:blipFill>
        <p:spPr bwMode="auto">
          <a:xfrm>
            <a:off x="290513" y="1120775"/>
            <a:ext cx="8558212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365125" y="3860800"/>
            <a:ext cx="15478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能态密度</a:t>
            </a:r>
            <a:endParaRPr kumimoji="1"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126" name="Object 6"/>
          <p:cNvGraphicFramePr>
            <a:graphicFrameLocks noChangeAspect="1"/>
          </p:cNvGraphicFramePr>
          <p:nvPr/>
        </p:nvGraphicFramePr>
        <p:xfrm>
          <a:off x="6327775" y="1543050"/>
          <a:ext cx="1541463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4" r:id="rId3" imgW="698197" imgH="444307" progId="Equation.3">
                  <p:embed/>
                </p:oleObj>
              </mc:Choice>
              <mc:Fallback>
                <p:oleObj r:id="rId3" imgW="698197" imgH="44430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7775" y="1543050"/>
                        <a:ext cx="1541463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666750" y="1606550"/>
          <a:ext cx="2497138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5" r:id="rId5" imgW="1180588" imgH="418918" progId="Equation.3">
                  <p:embed/>
                </p:oleObj>
              </mc:Choice>
              <mc:Fallback>
                <p:oleObj r:id="rId5" imgW="1180588" imgH="41891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" y="1606550"/>
                        <a:ext cx="2497138" cy="887413"/>
                      </a:xfrm>
                      <a:prstGeom prst="rect">
                        <a:avLst/>
                      </a:prstGeom>
                      <a:solidFill>
                        <a:srgbClr val="AD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661988" y="2763838"/>
          <a:ext cx="330517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6" r:id="rId7" imgW="1562100" imgH="508000" progId="Equation.3">
                  <p:embed/>
                </p:oleObj>
              </mc:Choice>
              <mc:Fallback>
                <p:oleObj r:id="rId7" imgW="1562100" imgH="508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2763838"/>
                        <a:ext cx="3305175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666750" y="5640388"/>
          <a:ext cx="3084513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7" name="Equation" r:id="rId9" imgW="1402003" imgH="381080" progId="Equation.DSMT4">
                  <p:embed/>
                </p:oleObj>
              </mc:Choice>
              <mc:Fallback>
                <p:oleObj name="Equation" r:id="rId9" imgW="1402003" imgH="3810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" y="5640388"/>
                        <a:ext cx="3084513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661988" y="4252913"/>
          <a:ext cx="2871787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8" name="Equation" r:id="rId11" imgW="1295266" imgH="381080" progId="Equation.3">
                  <p:embed/>
                </p:oleObj>
              </mc:Choice>
              <mc:Fallback>
                <p:oleObj name="Equation" r:id="rId11" imgW="1295266" imgH="3810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4252913"/>
                        <a:ext cx="2871787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365125" y="5156200"/>
            <a:ext cx="42783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考虑到电子的自旋，能态密度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131" name="Object 11"/>
          <p:cNvGraphicFramePr>
            <a:graphicFrameLocks noChangeAspect="1"/>
          </p:cNvGraphicFramePr>
          <p:nvPr/>
        </p:nvGraphicFramePr>
        <p:xfrm>
          <a:off x="4041775" y="1722438"/>
          <a:ext cx="19208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9" r:id="rId13" imgW="875920" imgH="253890" progId="Equation.3">
                  <p:embed/>
                </p:oleObj>
              </mc:Choice>
              <mc:Fallback>
                <p:oleObj r:id="rId13" imgW="875920" imgH="25389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1775" y="1722438"/>
                        <a:ext cx="192087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14" descr="XCH004_03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14600"/>
            <a:ext cx="38862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50825" y="842963"/>
            <a:ext cx="350520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6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6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能态密度函数</a:t>
            </a:r>
            <a:r>
              <a:rPr lang="zh-CN" altLang="en-US" sz="26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5613" name="文本框 1"/>
          <p:cNvSpPr txBox="1">
            <a:spLocks noChangeArrowheads="1"/>
          </p:cNvSpPr>
          <p:nvPr/>
        </p:nvSpPr>
        <p:spPr bwMode="auto">
          <a:xfrm>
            <a:off x="3216275" y="884238"/>
            <a:ext cx="568801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晶体中电子的色散关系</a:t>
            </a:r>
            <a:r>
              <a:rPr lang="en-US" altLang="zh-CN" sz="2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能带结构：  </a:t>
            </a:r>
            <a:r>
              <a:rPr lang="en-US" altLang="zh-CN" sz="2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E(k</a:t>
            </a:r>
            <a:r>
              <a:rPr lang="zh-CN" altLang="en-US" sz="22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 build="p" autoUpdateAnimBg="0"/>
      <p:bldP spid="5129" grpId="0" build="p" autoUpdateAnimBg="0"/>
      <p:bldP spid="12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 sz="quarter"/>
          </p:nvPr>
        </p:nvSpPr>
        <p:spPr>
          <a:xfrm>
            <a:off x="395288" y="1125538"/>
            <a:ext cx="8245475" cy="987425"/>
          </a:xfrm>
        </p:spPr>
        <p:txBody>
          <a:bodyPr/>
          <a:lstStyle/>
          <a:p>
            <a:pPr eaLnBrk="1" hangingPunct="1"/>
            <a:r>
              <a:rPr lang="zh-CN" altLang="en-US" sz="3000" smtClean="0">
                <a:effectLst/>
                <a:latin typeface="微软雅黑" panose="020B0503020204020204" pitchFamily="34" charset="-122"/>
              </a:rPr>
              <a:t>关于能态密度的计算</a:t>
            </a:r>
          </a:p>
        </p:txBody>
      </p:sp>
      <p:graphicFrame>
        <p:nvGraphicFramePr>
          <p:cNvPr id="26627" name="Object 10"/>
          <p:cNvGraphicFramePr>
            <a:graphicFrameLocks noChangeAspect="1"/>
          </p:cNvGraphicFramePr>
          <p:nvPr/>
        </p:nvGraphicFramePr>
        <p:xfrm>
          <a:off x="3863975" y="2738438"/>
          <a:ext cx="446087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8" name="Equation" r:id="rId3" imgW="2425700" imgH="469900" progId="Equation.DSMT4">
                  <p:embed/>
                </p:oleObj>
              </mc:Choice>
              <mc:Fallback>
                <p:oleObj name="Equation" r:id="rId3" imgW="2425700" imgH="4699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5" y="2738438"/>
                        <a:ext cx="4460875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文本框 9"/>
          <p:cNvSpPr txBox="1">
            <a:spLocks noChangeArrowheads="1"/>
          </p:cNvSpPr>
          <p:nvPr/>
        </p:nvSpPr>
        <p:spPr bwMode="auto">
          <a:xfrm>
            <a:off x="393700" y="2276475"/>
            <a:ext cx="4968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</a:rPr>
              <a:t>三维情况电子能态密度的表达式：</a:t>
            </a:r>
          </a:p>
        </p:txBody>
      </p:sp>
      <p:sp>
        <p:nvSpPr>
          <p:cNvPr id="26629" name="文本框 14"/>
          <p:cNvSpPr txBox="1">
            <a:spLocks noChangeArrowheads="1"/>
          </p:cNvSpPr>
          <p:nvPr/>
        </p:nvSpPr>
        <p:spPr bwMode="auto">
          <a:xfrm>
            <a:off x="1041400" y="2833688"/>
            <a:ext cx="2798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800000"/>
                </a:solidFill>
                <a:latin typeface="微软雅黑" panose="020B0503020204020204" pitchFamily="34" charset="-122"/>
              </a:rPr>
              <a:t>（沿等能面积分）</a:t>
            </a:r>
          </a:p>
        </p:txBody>
      </p:sp>
      <p:graphicFrame>
        <p:nvGraphicFramePr>
          <p:cNvPr id="26630" name="Object 10"/>
          <p:cNvGraphicFramePr>
            <a:graphicFrameLocks noChangeAspect="1"/>
          </p:cNvGraphicFramePr>
          <p:nvPr/>
        </p:nvGraphicFramePr>
        <p:xfrm>
          <a:off x="3756025" y="4179888"/>
          <a:ext cx="447992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9" name="Equation" r:id="rId5" imgW="2438400" imgH="469900" progId="Equation.DSMT4">
                  <p:embed/>
                </p:oleObj>
              </mc:Choice>
              <mc:Fallback>
                <p:oleObj name="Equation" r:id="rId5" imgW="2438400" imgH="4699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6025" y="4179888"/>
                        <a:ext cx="4479925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1" name="文本框 12"/>
          <p:cNvSpPr txBox="1">
            <a:spLocks noChangeArrowheads="1"/>
          </p:cNvSpPr>
          <p:nvPr/>
        </p:nvSpPr>
        <p:spPr bwMode="auto">
          <a:xfrm>
            <a:off x="396875" y="3725863"/>
            <a:ext cx="49672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</a:rPr>
              <a:t>二维情况电子能态密度的表达式：</a:t>
            </a:r>
          </a:p>
        </p:txBody>
      </p:sp>
      <p:sp>
        <p:nvSpPr>
          <p:cNvPr id="26632" name="文本框 15"/>
          <p:cNvSpPr txBox="1">
            <a:spLocks noChangeArrowheads="1"/>
          </p:cNvSpPr>
          <p:nvPr/>
        </p:nvSpPr>
        <p:spPr bwMode="auto">
          <a:xfrm>
            <a:off x="1065213" y="4292600"/>
            <a:ext cx="27987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800000"/>
                </a:solidFill>
                <a:latin typeface="微软雅黑" panose="020B0503020204020204" pitchFamily="34" charset="-122"/>
              </a:rPr>
              <a:t>（沿等能线积分）</a:t>
            </a:r>
          </a:p>
        </p:txBody>
      </p:sp>
      <p:graphicFrame>
        <p:nvGraphicFramePr>
          <p:cNvPr id="26633" name="Object 10"/>
          <p:cNvGraphicFramePr>
            <a:graphicFrameLocks noChangeAspect="1"/>
          </p:cNvGraphicFramePr>
          <p:nvPr/>
        </p:nvGraphicFramePr>
        <p:xfrm>
          <a:off x="3756025" y="5589588"/>
          <a:ext cx="4368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0" name="Equation" r:id="rId7" imgW="2311400" imgH="457200" progId="Equation.DSMT4">
                  <p:embed/>
                </p:oleObj>
              </mc:Choice>
              <mc:Fallback>
                <p:oleObj name="Equation" r:id="rId7" imgW="2311400" imgH="457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6025" y="5589588"/>
                        <a:ext cx="43688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4" name="文本框 13"/>
          <p:cNvSpPr txBox="1">
            <a:spLocks noChangeArrowheads="1"/>
          </p:cNvSpPr>
          <p:nvPr/>
        </p:nvSpPr>
        <p:spPr bwMode="auto">
          <a:xfrm>
            <a:off x="396875" y="5127625"/>
            <a:ext cx="4967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</a:rPr>
              <a:t>一维情况电子能态密度的表达式：</a:t>
            </a:r>
          </a:p>
        </p:txBody>
      </p:sp>
      <p:sp>
        <p:nvSpPr>
          <p:cNvPr id="26635" name="文本框 16"/>
          <p:cNvSpPr txBox="1">
            <a:spLocks noChangeArrowheads="1"/>
          </p:cNvSpPr>
          <p:nvPr/>
        </p:nvSpPr>
        <p:spPr bwMode="auto">
          <a:xfrm>
            <a:off x="1073150" y="5694363"/>
            <a:ext cx="2798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800000"/>
                </a:solidFill>
                <a:latin typeface="微软雅黑" panose="020B0503020204020204" pitchFamily="34" charset="-122"/>
              </a:rPr>
              <a:t>（对等能点求和）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50825" y="842963"/>
            <a:ext cx="350520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6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6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能态密度函数</a:t>
            </a:r>
            <a:r>
              <a:rPr lang="zh-CN" altLang="en-US" sz="26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252413" y="862013"/>
            <a:ext cx="9144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1)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自由电子的能态密度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150" name="Object 6"/>
          <p:cNvGraphicFramePr>
            <a:graphicFrameLocks noChangeAspect="1"/>
          </p:cNvGraphicFramePr>
          <p:nvPr/>
        </p:nvGraphicFramePr>
        <p:xfrm>
          <a:off x="2127250" y="1365250"/>
          <a:ext cx="1657350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2" r:id="rId3" imgW="838200" imgH="419100" progId="Equation.3">
                  <p:embed/>
                </p:oleObj>
              </mc:Choice>
              <mc:Fallback>
                <p:oleObj r:id="rId3" imgW="838200" imgH="419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7250" y="1365250"/>
                        <a:ext cx="1657350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1492250" y="2709863"/>
          <a:ext cx="1357313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3" r:id="rId5" imgW="723586" imgH="393529" progId="Equation.3">
                  <p:embed/>
                </p:oleObj>
              </mc:Choice>
              <mc:Fallback>
                <p:oleObj r:id="rId5" imgW="723586" imgH="39352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0" y="2709863"/>
                        <a:ext cx="1357313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3190875" y="2632075"/>
          <a:ext cx="852488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4" name="Equation" r:id="rId7" imgW="406224" imgH="418918" progId="Equation.3">
                  <p:embed/>
                </p:oleObj>
              </mc:Choice>
              <mc:Fallback>
                <p:oleObj name="Equation" r:id="rId7" imgW="406224" imgH="41891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75" y="2632075"/>
                        <a:ext cx="852488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207963" y="1597025"/>
            <a:ext cx="22098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电子的能量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266700" y="2898775"/>
            <a:ext cx="1905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在球面上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6" name="Rectangle 11"/>
          <p:cNvSpPr>
            <a:spLocks noChangeArrowheads="1"/>
          </p:cNvSpPr>
          <p:nvPr/>
        </p:nvSpPr>
        <p:spPr bwMode="auto">
          <a:xfrm>
            <a:off x="252413" y="2201863"/>
            <a:ext cx="67818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空间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等能面是半径                       的球面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7657" name="Object 5"/>
          <p:cNvGraphicFramePr>
            <a:graphicFrameLocks noChangeAspect="1"/>
          </p:cNvGraphicFramePr>
          <p:nvPr/>
        </p:nvGraphicFramePr>
        <p:xfrm>
          <a:off x="2659063" y="2093913"/>
          <a:ext cx="1782762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5" name="Equation" r:id="rId9" imgW="876300" imgH="330200" progId="Equation.DSMT4">
                  <p:embed/>
                </p:oleObj>
              </mc:Choice>
              <mc:Fallback>
                <p:oleObj name="Equation" r:id="rId9" imgW="876300" imgH="330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063" y="2093913"/>
                        <a:ext cx="1782762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277813" y="3548063"/>
            <a:ext cx="121126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能态密度</a:t>
            </a:r>
          </a:p>
        </p:txBody>
      </p:sp>
      <p:graphicFrame>
        <p:nvGraphicFramePr>
          <p:cNvPr id="6157" name="Object 13"/>
          <p:cNvGraphicFramePr>
            <a:graphicFrameLocks noChangeAspect="1"/>
          </p:cNvGraphicFramePr>
          <p:nvPr/>
        </p:nvGraphicFramePr>
        <p:xfrm>
          <a:off x="1501775" y="3376613"/>
          <a:ext cx="242252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6" r:id="rId11" imgW="1256755" imgH="444307" progId="Equation.3">
                  <p:embed/>
                </p:oleObj>
              </mc:Choice>
              <mc:Fallback>
                <p:oleObj r:id="rId11" imgW="1256755" imgH="444307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775" y="3376613"/>
                        <a:ext cx="242252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60" name="Object 16"/>
          <p:cNvGraphicFramePr>
            <a:graphicFrameLocks noChangeAspect="1"/>
          </p:cNvGraphicFramePr>
          <p:nvPr/>
        </p:nvGraphicFramePr>
        <p:xfrm>
          <a:off x="1584325" y="4521200"/>
          <a:ext cx="241776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7" name="Equation" r:id="rId13" imgW="1181167" imgH="343002" progId="Equation.DSMT4">
                  <p:embed/>
                </p:oleObj>
              </mc:Choice>
              <mc:Fallback>
                <p:oleObj name="Equation" r:id="rId13" imgW="1181167" imgH="343002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325" y="4521200"/>
                        <a:ext cx="2417763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  <p:pic>
        <p:nvPicPr>
          <p:cNvPr id="27662" name="图片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1492250"/>
            <a:ext cx="308610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663" name="Object 5"/>
          <p:cNvGraphicFramePr>
            <a:graphicFrameLocks noChangeAspect="1"/>
          </p:cNvGraphicFramePr>
          <p:nvPr/>
        </p:nvGraphicFramePr>
        <p:xfrm>
          <a:off x="2954338" y="5768975"/>
          <a:ext cx="15255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8" name="Equation" r:id="rId16" imgW="761669" imgH="228501" progId="Equation.3">
                  <p:embed/>
                </p:oleObj>
              </mc:Choice>
              <mc:Fallback>
                <p:oleObj name="Equation" r:id="rId16" imgW="761669" imgH="22850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4338" y="5768975"/>
                        <a:ext cx="152558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4" name="AutoShape 6"/>
          <p:cNvSpPr>
            <a:spLocks noChangeArrowheads="1"/>
          </p:cNvSpPr>
          <p:nvPr/>
        </p:nvSpPr>
        <p:spPr bwMode="auto">
          <a:xfrm>
            <a:off x="1733550" y="5870575"/>
            <a:ext cx="568325" cy="255588"/>
          </a:xfrm>
          <a:prstGeom prst="rightArrow">
            <a:avLst>
              <a:gd name="adj1" fmla="val 50000"/>
              <a:gd name="adj2" fmla="val 66368"/>
            </a:avLst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微软雅黑" panose="020B0503020204020204" pitchFamily="34" charset="-122"/>
            </a:endParaRPr>
          </a:p>
        </p:txBody>
      </p:sp>
      <p:grpSp>
        <p:nvGrpSpPr>
          <p:cNvPr id="19" name="Group 7"/>
          <p:cNvGrpSpPr>
            <a:grpSpLocks/>
          </p:cNvGrpSpPr>
          <p:nvPr/>
        </p:nvGrpSpPr>
        <p:grpSpPr bwMode="auto">
          <a:xfrm>
            <a:off x="5349875" y="4451350"/>
            <a:ext cx="3657600" cy="2001838"/>
            <a:chOff x="1056" y="2112"/>
            <a:chExt cx="3072" cy="1872"/>
          </a:xfrm>
        </p:grpSpPr>
        <p:sp>
          <p:nvSpPr>
            <p:cNvPr id="27666" name="Arc 8"/>
            <p:cNvSpPr>
              <a:spLocks/>
            </p:cNvSpPr>
            <p:nvPr/>
          </p:nvSpPr>
          <p:spPr bwMode="auto">
            <a:xfrm flipV="1">
              <a:off x="1770" y="2550"/>
              <a:ext cx="953" cy="1008"/>
            </a:xfrm>
            <a:custGeom>
              <a:avLst/>
              <a:gdLst>
                <a:gd name="T0" fmla="*/ 0 w 21448"/>
                <a:gd name="T1" fmla="*/ 0 h 21600"/>
                <a:gd name="T2" fmla="*/ 0 w 21448"/>
                <a:gd name="T3" fmla="*/ 0 h 21600"/>
                <a:gd name="T4" fmla="*/ 0 w 21448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448" h="21600" fill="none" extrusionOk="0">
                  <a:moveTo>
                    <a:pt x="0" y="0"/>
                  </a:moveTo>
                  <a:cubicBezTo>
                    <a:pt x="10940" y="0"/>
                    <a:pt x="20153" y="8180"/>
                    <a:pt x="21448" y="19043"/>
                  </a:cubicBezTo>
                </a:path>
                <a:path w="21448" h="21600" stroke="0" extrusionOk="0">
                  <a:moveTo>
                    <a:pt x="0" y="0"/>
                  </a:moveTo>
                  <a:cubicBezTo>
                    <a:pt x="10940" y="0"/>
                    <a:pt x="20153" y="8180"/>
                    <a:pt x="21448" y="19043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0">
              <a:solidFill>
                <a:srgbClr val="3399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67" name="Line 9"/>
            <p:cNvSpPr>
              <a:spLocks noChangeShapeType="1"/>
            </p:cNvSpPr>
            <p:nvPr/>
          </p:nvSpPr>
          <p:spPr bwMode="auto">
            <a:xfrm>
              <a:off x="1056" y="3552"/>
              <a:ext cx="2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8" name="Line 10"/>
            <p:cNvSpPr>
              <a:spLocks noChangeShapeType="1"/>
            </p:cNvSpPr>
            <p:nvPr/>
          </p:nvSpPr>
          <p:spPr bwMode="auto">
            <a:xfrm flipV="1">
              <a:off x="1776" y="2160"/>
              <a:ext cx="0" cy="18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9" name="Text Box 11"/>
            <p:cNvSpPr txBox="1">
              <a:spLocks noChangeArrowheads="1"/>
            </p:cNvSpPr>
            <p:nvPr/>
          </p:nvSpPr>
          <p:spPr bwMode="auto">
            <a:xfrm>
              <a:off x="3168" y="3553"/>
              <a:ext cx="768" cy="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1800">
                  <a:latin typeface="微软雅黑" panose="020B0503020204020204" pitchFamily="34" charset="-122"/>
                </a:rPr>
                <a:t>N(E)</a:t>
              </a:r>
            </a:p>
          </p:txBody>
        </p:sp>
        <p:sp>
          <p:nvSpPr>
            <p:cNvPr id="27670" name="Text Box 12"/>
            <p:cNvSpPr txBox="1">
              <a:spLocks noChangeArrowheads="1"/>
            </p:cNvSpPr>
            <p:nvPr/>
          </p:nvSpPr>
          <p:spPr bwMode="auto">
            <a:xfrm>
              <a:off x="1488" y="2112"/>
              <a:ext cx="528" cy="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1800">
                  <a:latin typeface="微软雅黑" panose="020B0503020204020204" pitchFamily="34" charset="-122"/>
                </a:rPr>
                <a:t>E</a:t>
              </a:r>
            </a:p>
          </p:txBody>
        </p:sp>
        <p:sp>
          <p:nvSpPr>
            <p:cNvPr id="27671" name="Text Box 13"/>
            <p:cNvSpPr txBox="1">
              <a:spLocks noChangeArrowheads="1"/>
            </p:cNvSpPr>
            <p:nvPr/>
          </p:nvSpPr>
          <p:spPr bwMode="auto">
            <a:xfrm>
              <a:off x="2640" y="2304"/>
              <a:ext cx="1488" cy="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1800">
                  <a:latin typeface="微软雅黑" panose="020B0503020204020204" pitchFamily="34" charset="-122"/>
                </a:rPr>
                <a:t> </a:t>
              </a:r>
              <a:r>
                <a:rPr kumimoji="1" lang="zh-CN" altLang="en-US" sz="1800">
                  <a:latin typeface="微软雅黑" panose="020B0503020204020204" pitchFamily="34" charset="-122"/>
                </a:rPr>
                <a:t>自由电子情况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1" grpId="0" build="p" autoUpdateAnimBg="0" advAuto="0"/>
      <p:bldP spid="6152" grpId="0" build="p" autoUpdateAnimBg="0"/>
      <p:bldP spid="6154" grpId="0" build="p" autoUpdateAnimBg="0"/>
      <p:bldP spid="6156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1" name="Rectangle 13"/>
          <p:cNvSpPr>
            <a:spLocks noChangeArrowheads="1"/>
          </p:cNvSpPr>
          <p:nvPr/>
        </p:nvSpPr>
        <p:spPr bwMode="auto">
          <a:xfrm>
            <a:off x="119063" y="838200"/>
            <a:ext cx="9144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2)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近自由电子的能态密度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7182" name="Rectangle 14"/>
          <p:cNvSpPr>
            <a:spLocks noChangeArrowheads="1"/>
          </p:cNvSpPr>
          <p:nvPr/>
        </p:nvSpPr>
        <p:spPr bwMode="auto">
          <a:xfrm>
            <a:off x="382588" y="1638300"/>
            <a:ext cx="8507412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200" b="1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晶体的周期性势场对能量的影响表现在布里渊区附近等能面的变化</a:t>
            </a:r>
            <a:endParaRPr lang="zh-CN" altLang="en-US" sz="220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4" name="Rectangle 16"/>
          <p:cNvSpPr>
            <a:spLocks noChangeArrowheads="1"/>
          </p:cNvSpPr>
          <p:nvPr/>
        </p:nvSpPr>
        <p:spPr bwMode="auto">
          <a:xfrm>
            <a:off x="395288" y="2259013"/>
            <a:ext cx="21129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二维正方格子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6" name="Rectangle 18"/>
          <p:cNvSpPr>
            <a:spLocks noChangeArrowheads="1"/>
          </p:cNvSpPr>
          <p:nvPr/>
        </p:nvSpPr>
        <p:spPr bwMode="auto">
          <a:xfrm>
            <a:off x="395288" y="2906713"/>
            <a:ext cx="363061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第一布里渊区的等能面</a:t>
            </a: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7" name="Rectangle 19"/>
          <p:cNvSpPr>
            <a:spLocks noChangeArrowheads="1"/>
          </p:cNvSpPr>
          <p:nvPr/>
        </p:nvSpPr>
        <p:spPr bwMode="auto">
          <a:xfrm>
            <a:off x="406400" y="3352800"/>
            <a:ext cx="4165600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波矢接近布里渊区的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点，能量受到周期性的微扰而下降，等能面向边界凸现</a:t>
            </a:r>
            <a:endParaRPr lang="en-US" altLang="zh-CN" sz="2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点到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点之间，等能面不再是完整的闭合面，而是分割在各个顶点附近的曲面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96" name="Picture 28" descr="XCH004_0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087688"/>
            <a:ext cx="3429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1" grpId="0" build="p" autoUpdateAnimBg="0" advAuto="0"/>
      <p:bldP spid="7182" grpId="0" build="p" autoUpdateAnimBg="0" advAuto="0"/>
      <p:bldP spid="7184" grpId="0" build="p" autoUpdateAnimBg="0"/>
      <p:bldP spid="7186" grpId="0" build="p" autoUpdateAnimBg="0" advAuto="0"/>
      <p:bldP spid="7187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4675188" y="873125"/>
            <a:ext cx="15605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能态密度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468313" y="1490663"/>
            <a:ext cx="8135937" cy="147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接近布里渊区，等能面不断向边界凸现，两个等能面之间的体积不断增大，能态密度将显著增大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点到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点之间，等能面发生残缺，达到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点时，等能面缩成一个点 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能态密度不断减小直到为零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202" name="Object 10"/>
          <p:cNvGraphicFramePr>
            <a:graphicFrameLocks noChangeAspect="1"/>
          </p:cNvGraphicFramePr>
          <p:nvPr/>
        </p:nvGraphicFramePr>
        <p:xfrm>
          <a:off x="6053138" y="768350"/>
          <a:ext cx="1649412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5" r:id="rId3" imgW="914323" imgH="335325" progId="Equation.3">
                  <p:embed/>
                </p:oleObj>
              </mc:Choice>
              <mc:Fallback>
                <p:oleObj r:id="rId3" imgW="914323" imgH="33532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138" y="768350"/>
                        <a:ext cx="1649412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5" name="Picture 13" descr="XCH004_03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971800"/>
            <a:ext cx="3429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6" name="Picture 14" descr="XCH004_03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33528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119063" y="838200"/>
            <a:ext cx="9144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2) 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近自由电子的能态密度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239713" y="1412875"/>
            <a:ext cx="8664575" cy="5184775"/>
          </a:xfrm>
          <a:prstGeom prst="rect">
            <a:avLst/>
          </a:prstGeom>
          <a:noFill/>
          <a:ln w="19050" cap="flat" cmpd="sng" algn="ctr">
            <a:solidFill>
              <a:srgbClr val="0000CC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lIns="121920" tIns="60960" rIns="121920" bIns="60960" anchor="ctr"/>
          <a:lstStyle/>
          <a:p>
            <a:pPr algn="ctr" defTabSz="1219170" eaLnBrk="1" hangingPunct="1">
              <a:defRPr/>
            </a:pPr>
            <a:endParaRPr lang="zh-CN" altLang="en-US" sz="3733" b="1">
              <a:solidFill>
                <a:srgbClr val="1C1C1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 build="p" autoUpdateAnimBg="0" advAuto="0"/>
      <p:bldP spid="8199" grpId="0" autoUpdateAnimBg="0"/>
      <p:bldP spid="8" grpId="0" build="p" autoUpdateAnimBg="0" advAuto="0"/>
    </p:bldLst>
  </p:timing>
</p:sld>
</file>

<file path=ppt/theme/theme1.xml><?xml version="1.0" encoding="utf-8"?>
<a:theme xmlns:a="http://schemas.openxmlformats.org/drawingml/2006/main" name="2_Balloons">
  <a:themeElements>
    <a:clrScheme name="">
      <a:dk1>
        <a:srgbClr val="000000"/>
      </a:dk1>
      <a:lt1>
        <a:srgbClr val="FFFFFF"/>
      </a:lt1>
      <a:dk2>
        <a:srgbClr val="006666"/>
      </a:dk2>
      <a:lt2>
        <a:srgbClr val="FFFFCC"/>
      </a:lt2>
      <a:accent1>
        <a:srgbClr val="EDFAD2"/>
      </a:accent1>
      <a:accent2>
        <a:srgbClr val="EBF7FF"/>
      </a:accent2>
      <a:accent3>
        <a:srgbClr val="FFFFFF"/>
      </a:accent3>
      <a:accent4>
        <a:srgbClr val="000000"/>
      </a:accent4>
      <a:accent5>
        <a:srgbClr val="F4FCE5"/>
      </a:accent5>
      <a:accent6>
        <a:srgbClr val="D5E0E7"/>
      </a:accent6>
      <a:hlink>
        <a:srgbClr val="CC99FF"/>
      </a:hlink>
      <a:folHlink>
        <a:srgbClr val="F2DFFD"/>
      </a:folHlink>
    </a:clrScheme>
    <a:fontScheme name="Balloons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rgbClr val="1C1C1C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rgbClr val="1C1C1C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Balloons 1">
        <a:dk1>
          <a:srgbClr val="9900CC"/>
        </a:dk1>
        <a:lt1>
          <a:srgbClr val="FFFFCC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660066"/>
        </a:accent2>
        <a:accent3>
          <a:srgbClr val="AAAAAA"/>
        </a:accent3>
        <a:accent4>
          <a:srgbClr val="DADAAE"/>
        </a:accent4>
        <a:accent5>
          <a:srgbClr val="B8B8CA"/>
        </a:accent5>
        <a:accent6>
          <a:srgbClr val="5C005C"/>
        </a:accent6>
        <a:hlink>
          <a:srgbClr val="CC00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2">
        <a:dk1>
          <a:srgbClr val="990033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E78A00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3">
        <a:dk1>
          <a:srgbClr val="CCCCFF"/>
        </a:dk1>
        <a:lt1>
          <a:srgbClr val="FFFFCC"/>
        </a:lt1>
        <a:dk2>
          <a:srgbClr val="000000"/>
        </a:dk2>
        <a:lt2>
          <a:srgbClr val="FFFFFF"/>
        </a:lt2>
        <a:accent1>
          <a:srgbClr val="9999FF"/>
        </a:accent1>
        <a:accent2>
          <a:srgbClr val="33CCCC"/>
        </a:accent2>
        <a:accent3>
          <a:srgbClr val="AAAAAA"/>
        </a:accent3>
        <a:accent4>
          <a:srgbClr val="DADAAE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4">
        <a:dk1>
          <a:srgbClr val="000000"/>
        </a:dk1>
        <a:lt1>
          <a:srgbClr val="F8F8F8"/>
        </a:lt1>
        <a:dk2>
          <a:srgbClr val="800000"/>
        </a:dk2>
        <a:lt2>
          <a:srgbClr val="FFFFFF"/>
        </a:lt2>
        <a:accent1>
          <a:srgbClr val="FF3300"/>
        </a:accent1>
        <a:accent2>
          <a:srgbClr val="FF5050"/>
        </a:accent2>
        <a:accent3>
          <a:srgbClr val="C0AAAA"/>
        </a:accent3>
        <a:accent4>
          <a:srgbClr val="D4D4D4"/>
        </a:accent4>
        <a:accent5>
          <a:srgbClr val="FFADAA"/>
        </a:accent5>
        <a:accent6>
          <a:srgbClr val="E74848"/>
        </a:accent6>
        <a:hlink>
          <a:srgbClr val="FF99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5">
        <a:dk1>
          <a:srgbClr val="666699"/>
        </a:dk1>
        <a:lt1>
          <a:srgbClr val="FFFFFF"/>
        </a:lt1>
        <a:dk2>
          <a:srgbClr val="000066"/>
        </a:dk2>
        <a:lt2>
          <a:srgbClr val="CCECFF"/>
        </a:lt2>
        <a:accent1>
          <a:srgbClr val="009999"/>
        </a:accent1>
        <a:accent2>
          <a:srgbClr val="0099CC"/>
        </a:accent2>
        <a:accent3>
          <a:srgbClr val="AAAAB8"/>
        </a:accent3>
        <a:accent4>
          <a:srgbClr val="DADADA"/>
        </a:accent4>
        <a:accent5>
          <a:srgbClr val="AACACA"/>
        </a:accent5>
        <a:accent6>
          <a:srgbClr val="008AB9"/>
        </a:accent6>
        <a:hlink>
          <a:srgbClr val="CC99FF"/>
        </a:hlink>
        <a:folHlink>
          <a:srgbClr val="3366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6">
        <a:dk1>
          <a:srgbClr val="99CC00"/>
        </a:dk1>
        <a:lt1>
          <a:srgbClr val="FFFFFF"/>
        </a:lt1>
        <a:dk2>
          <a:srgbClr val="009900"/>
        </a:dk2>
        <a:lt2>
          <a:srgbClr val="FFFF99"/>
        </a:lt2>
        <a:accent1>
          <a:srgbClr val="336600"/>
        </a:accent1>
        <a:accent2>
          <a:srgbClr val="008000"/>
        </a:accent2>
        <a:accent3>
          <a:srgbClr val="AACAAA"/>
        </a:accent3>
        <a:accent4>
          <a:srgbClr val="DADADA"/>
        </a:accent4>
        <a:accent5>
          <a:srgbClr val="ADB8AA"/>
        </a:accent5>
        <a:accent6>
          <a:srgbClr val="007300"/>
        </a:accent6>
        <a:hlink>
          <a:srgbClr val="CCCC00"/>
        </a:hlink>
        <a:folHlink>
          <a:srgbClr val="33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7">
        <a:dk1>
          <a:srgbClr val="000066"/>
        </a:dk1>
        <a:lt1>
          <a:srgbClr val="E1F4FF"/>
        </a:lt1>
        <a:dk2>
          <a:srgbClr val="000066"/>
        </a:dk2>
        <a:lt2>
          <a:srgbClr val="CCCCFF"/>
        </a:lt2>
        <a:accent1>
          <a:srgbClr val="9999FF"/>
        </a:accent1>
        <a:accent2>
          <a:srgbClr val="33CCCC"/>
        </a:accent2>
        <a:accent3>
          <a:srgbClr val="EEF8FF"/>
        </a:accent3>
        <a:accent4>
          <a:srgbClr val="000056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loons 8">
        <a:dk1>
          <a:srgbClr val="006699"/>
        </a:dk1>
        <a:lt1>
          <a:srgbClr val="FFFFFF"/>
        </a:lt1>
        <a:dk2>
          <a:srgbClr val="006666"/>
        </a:dk2>
        <a:lt2>
          <a:srgbClr val="FFFFCC"/>
        </a:lt2>
        <a:accent1>
          <a:srgbClr val="EDFAD2"/>
        </a:accent1>
        <a:accent2>
          <a:srgbClr val="EBF7FF"/>
        </a:accent2>
        <a:accent3>
          <a:srgbClr val="FFFFFF"/>
        </a:accent3>
        <a:accent4>
          <a:srgbClr val="005682"/>
        </a:accent4>
        <a:accent5>
          <a:srgbClr val="F4FCE5"/>
        </a:accent5>
        <a:accent6>
          <a:srgbClr val="D5E0E7"/>
        </a:accent6>
        <a:hlink>
          <a:srgbClr val="CC99FF"/>
        </a:hlink>
        <a:folHlink>
          <a:srgbClr val="F2DF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loons 9">
        <a:dk1>
          <a:srgbClr val="000000"/>
        </a:dk1>
        <a:lt1>
          <a:srgbClr val="FFFFFF"/>
        </a:lt1>
        <a:dk2>
          <a:srgbClr val="000000"/>
        </a:dk2>
        <a:lt2>
          <a:srgbClr val="FFCC99"/>
        </a:lt2>
        <a:accent1>
          <a:srgbClr val="FF9900"/>
        </a:accent1>
        <a:accent2>
          <a:srgbClr val="FF99CC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8AB9"/>
        </a:accent6>
        <a:hlink>
          <a:srgbClr val="FF9999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2963</TotalTime>
  <Pages>0</Pages>
  <Words>2296</Words>
  <Characters>0</Characters>
  <Application>Microsoft Office PowerPoint</Application>
  <DocSecurity>0</DocSecurity>
  <PresentationFormat>全屏显示(4:3)</PresentationFormat>
  <Lines>0</Lines>
  <Paragraphs>218</Paragraphs>
  <Slides>42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42</vt:i4>
      </vt:variant>
    </vt:vector>
  </HeadingPairs>
  <TitlesOfParts>
    <vt:vector size="58" baseType="lpstr">
      <vt:lpstr>Arial</vt:lpstr>
      <vt:lpstr>宋体</vt:lpstr>
      <vt:lpstr>Arial Black</vt:lpstr>
      <vt:lpstr>微软雅黑</vt:lpstr>
      <vt:lpstr>Calibri</vt:lpstr>
      <vt:lpstr>Verdana</vt:lpstr>
      <vt:lpstr>楷体_GB2312</vt:lpstr>
      <vt:lpstr>华文新魏</vt:lpstr>
      <vt:lpstr>Wingdings</vt:lpstr>
      <vt:lpstr>Times New Roman</vt:lpstr>
      <vt:lpstr>Symbol</vt:lpstr>
      <vt:lpstr>Monotype Sorts</vt:lpstr>
      <vt:lpstr>2_Balloons</vt:lpstr>
      <vt:lpstr>MathType 5.0 Equation</vt:lpstr>
      <vt:lpstr>Microsoft 公式 3.0</vt:lpstr>
      <vt:lpstr>MathType 6.0 Equation</vt:lpstr>
      <vt:lpstr>§4-7  能态密度与费米面_能态密度计算方法</vt:lpstr>
      <vt:lpstr>为什么用“能态密度”来描述晶体中的电子？</vt:lpstr>
      <vt:lpstr>PowerPoint 演示文稿</vt:lpstr>
      <vt:lpstr>PowerPoint 演示文稿</vt:lpstr>
      <vt:lpstr>PowerPoint 演示文稿</vt:lpstr>
      <vt:lpstr>关于能态密度的计算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费米面定义</vt:lpstr>
      <vt:lpstr>自由电子的费米球、费米球半径</vt:lpstr>
      <vt:lpstr>练习1：三维情况的自由电子费米能级EF</vt:lpstr>
      <vt:lpstr>练习1：三维情况的自由电子费米能级EF</vt:lpstr>
      <vt:lpstr>PowerPoint 演示文稿</vt:lpstr>
      <vt:lpstr>PowerPoint 演示文稿</vt:lpstr>
      <vt:lpstr>关于“晶体能带的电子填充情况”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一价碱金属               IIA族二价碱土金属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例3</vt:lpstr>
      <vt:lpstr>练习2：一维紧束缚近似的电子费米能级EF</vt:lpstr>
      <vt:lpstr>PowerPoint 演示文稿</vt:lpstr>
    </vt:vector>
  </TitlesOfParts>
  <Company>中国石油大学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Chenxj</dc:creator>
  <cp:lastModifiedBy>lixh</cp:lastModifiedBy>
  <cp:revision>461</cp:revision>
  <dcterms:created xsi:type="dcterms:W3CDTF">2013-08-15T02:20:27Z</dcterms:created>
  <dcterms:modified xsi:type="dcterms:W3CDTF">2018-12-01T00:33:30Z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2052-9.1.0.4397</vt:lpwstr>
  </property>
</Properties>
</file>